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9" r:id="rId2"/>
    <p:sldId id="317" r:id="rId3"/>
    <p:sldId id="363" r:id="rId4"/>
    <p:sldId id="362" r:id="rId5"/>
    <p:sldId id="382" r:id="rId6"/>
    <p:sldId id="410" r:id="rId7"/>
    <p:sldId id="262" r:id="rId8"/>
    <p:sldId id="263" r:id="rId9"/>
    <p:sldId id="411" r:id="rId10"/>
    <p:sldId id="412" r:id="rId11"/>
    <p:sldId id="402" r:id="rId12"/>
    <p:sldId id="370" r:id="rId13"/>
    <p:sldId id="403" r:id="rId14"/>
    <p:sldId id="404" r:id="rId15"/>
    <p:sldId id="407" r:id="rId16"/>
    <p:sldId id="405" r:id="rId17"/>
    <p:sldId id="406" r:id="rId18"/>
    <p:sldId id="408" r:id="rId19"/>
    <p:sldId id="377" r:id="rId20"/>
    <p:sldId id="379" r:id="rId21"/>
    <p:sldId id="339" r:id="rId22"/>
    <p:sldId id="348" r:id="rId23"/>
    <p:sldId id="347" r:id="rId24"/>
    <p:sldId id="344" r:id="rId25"/>
    <p:sldId id="409" r:id="rId26"/>
    <p:sldId id="413" r:id="rId27"/>
    <p:sldId id="346" r:id="rId28"/>
  </p:sldIdLst>
  <p:sldSz cx="9906000" cy="6858000" type="A4"/>
  <p:notesSz cx="9872663" cy="6858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60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BEDCC7"/>
    <a:srgbClr val="C4122F"/>
    <a:srgbClr val="00A7D4"/>
    <a:srgbClr val="9A4E61"/>
    <a:srgbClr val="8A9B79"/>
    <a:srgbClr val="FCDCE1"/>
    <a:srgbClr val="B4B853"/>
    <a:srgbClr val="D3A9B3"/>
    <a:srgbClr val="E7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83871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948" y="114"/>
      </p:cViewPr>
      <p:guideLst>
        <p:guide orient="horz" pos="913"/>
        <p:guide pos="60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5" y="1"/>
            <a:ext cx="4278154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BE01-4670-4065-A175-FA1D6C99850D}" type="datetimeFigureOut">
              <a:rPr lang="de-DE" smtClean="0"/>
              <a:pPr/>
              <a:t>30.09.2021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4278154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5" y="6513911"/>
            <a:ext cx="4278154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F36C3-FBAC-4E4E-8FD8-227DF28D480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1856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E1258-1376-4960-B21D-9DDC005F46BB}" type="datetimeFigureOut">
              <a:rPr lang="de-DE" smtClean="0"/>
              <a:pPr/>
              <a:t>30.09.2021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78163" y="514350"/>
            <a:ext cx="3716337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57550"/>
            <a:ext cx="789813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5" y="6513909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520DE-6890-4E41-8ABC-9D33C456987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4999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-office.uni-mainz.de/exchange/gis/#collapse1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nternational-office.uni-mainz.de/exchange/gis/#collapse7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739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NEUER SCREENSHOT</a:t>
            </a:r>
            <a:r>
              <a:rPr lang="de-DE" baseline="0" dirty="0"/>
              <a:t> UND STIFT_ICON</a:t>
            </a:r>
            <a:br>
              <a:rPr lang="de-DE" baseline="0" dirty="0"/>
            </a:br>
            <a:r>
              <a:rPr lang="de-DE" baseline="0" dirty="0"/>
              <a:t>INFOS AUS GUIDE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18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/>
              <a:t>Bitte englische Variante erstellen inkl eng screenshot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C520DE-6890-4E41-8ABC-9D33C456987C}" type="slidenum">
              <a:rPr lang="de-DE"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u="sng" dirty="0"/>
              <a:t>National </a:t>
            </a:r>
            <a:r>
              <a:rPr lang="de-DE" u="sng" dirty="0" err="1"/>
              <a:t>History</a:t>
            </a:r>
            <a:r>
              <a:rPr lang="de-DE" u="sng" dirty="0"/>
              <a:t>: 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History of Germany since the 20th century</a:t>
            </a:r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History: 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Life and Death in the Rhine-Main Area. Man and Nature between Migrations and Settlements, from the Beginning of Mankind until the Time of Charlemagne (Bilingual German – English)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Film History: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about movies and TV shows shot in Rhineland-Palatinate and the media location Mainz amongst other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dirty="0" err="1">
                <a:latin typeface="Arial Narrow" panose="020B0606020202030204" pitchFamily="34" charset="0"/>
                <a:cs typeface="Arial" panose="020B0604020202020204" pitchFamily="34" charset="0"/>
              </a:rPr>
              <a:t>Lecture</a:t>
            </a:r>
            <a:r>
              <a:rPr lang="de-DE" sz="1200" u="sng" dirty="0">
                <a:latin typeface="Arial Narrow" panose="020B0606020202030204" pitchFamily="34" charset="0"/>
                <a:cs typeface="Arial" panose="020B0604020202020204" pitchFamily="34" charset="0"/>
              </a:rPr>
              <a:t> Series in </a:t>
            </a:r>
            <a:r>
              <a:rPr lang="de-DE" sz="1200" u="sng" dirty="0" err="1">
                <a:latin typeface="Arial Narrow" panose="020B0606020202030204" pitchFamily="34" charset="0"/>
                <a:cs typeface="Arial" panose="020B0604020202020204" pitchFamily="34" charset="0"/>
              </a:rPr>
              <a:t>History</a:t>
            </a:r>
            <a:r>
              <a:rPr lang="de-DE" sz="1200" u="sng" dirty="0">
                <a:latin typeface="Arial Narrow" panose="020B0606020202030204" pitchFamily="34" charset="0"/>
                <a:cs typeface="Arial" panose="020B0604020202020204" pitchFamily="34" charset="0"/>
              </a:rPr>
              <a:t> &amp; Culture: </a:t>
            </a:r>
            <a:r>
              <a:rPr lang="de-DE" sz="1200" u="sng" dirty="0" err="1">
                <a:latin typeface="Arial Narrow" panose="020B0606020202030204" pitchFamily="34" charset="0"/>
                <a:cs typeface="Arial" panose="020B0604020202020204" pitchFamily="34" charset="0"/>
              </a:rPr>
              <a:t>Under</a:t>
            </a:r>
            <a:r>
              <a:rPr lang="de-DE" sz="1200" u="sng" dirty="0">
                <a:latin typeface="Arial Narrow" panose="020B0606020202030204" pitchFamily="34" charset="0"/>
                <a:cs typeface="Arial" panose="020B0604020202020204" pitchFamily="34" charset="0"/>
              </a:rPr>
              <a:t> Construction: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young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scientists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from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faculty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of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history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cultural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studies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present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their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current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projects</a:t>
            </a:r>
            <a:endParaRPr lang="en-US" sz="1200" b="0" i="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Geography:</a:t>
            </a:r>
            <a:r>
              <a:rPr lang="en-US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master program “</a:t>
            </a:r>
            <a:r>
              <a:rPr lang="de-DE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Globalisation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Media and Culture“ – open also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eager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exchange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41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noProof="0" dirty="0"/>
              <a:t>Media &amp; Politics in Israel:</a:t>
            </a:r>
            <a:r>
              <a:rPr lang="en-US" u="none" noProof="0" dirty="0"/>
              <a:t> Israel professorship next semester also with courses on these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noProof="0" dirty="0" err="1">
                <a:latin typeface="Arial Narrow" panose="020B0606020202030204" pitchFamily="34" charset="0"/>
                <a:cs typeface="Arial" panose="020B0604020202020204" pitchFamily="34" charset="0"/>
              </a:rPr>
              <a:t>Globalisation</a:t>
            </a:r>
            <a:r>
              <a:rPr lang="en-US" sz="1200" u="sng" noProof="0" dirty="0">
                <a:latin typeface="Arial Narrow" panose="020B0606020202030204" pitchFamily="34" charset="0"/>
                <a:cs typeface="Arial" panose="020B0604020202020204" pitchFamily="34" charset="0"/>
              </a:rPr>
              <a:t> &amp; Media (with regards to Geography):</a:t>
            </a:r>
            <a:r>
              <a:rPr lang="en-US" sz="1200" u="none" noProof="0" dirty="0">
                <a:latin typeface="Arial Narrow" panose="020B0606020202030204" pitchFamily="34" charset="0"/>
                <a:cs typeface="Arial" panose="020B0604020202020204" pitchFamily="34" charset="0"/>
              </a:rPr>
              <a:t> see chart before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noProof="0" dirty="0">
                <a:latin typeface="Arial Narrow" panose="020B0606020202030204" pitchFamily="34" charset="0"/>
                <a:cs typeface="Arial" panose="020B0604020202020204" pitchFamily="34" charset="0"/>
              </a:rPr>
              <a:t>Beyond</a:t>
            </a:r>
            <a:r>
              <a:rPr lang="en-US" sz="1200" u="sng" baseline="0" noProof="0" dirty="0">
                <a:latin typeface="Arial Narrow" panose="020B0606020202030204" pitchFamily="34" charset="0"/>
                <a:cs typeface="Arial" panose="020B0604020202020204" pitchFamily="34" charset="0"/>
              </a:rPr>
              <a:t> Clichés: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Beyond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Clichés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exceptional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cross-disciplinary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skills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intercultural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Mainz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international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fellow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Mainz and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abroad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u="sng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noProof="0" dirty="0">
                <a:latin typeface="Arial Narrow" panose="020B0606020202030204" pitchFamily="34" charset="0"/>
                <a:cs typeface="Arial" panose="020B0604020202020204" pitchFamily="34" charset="0"/>
              </a:rPr>
              <a:t>Technology and Innovation Sociology &amp; Social Simulation: </a:t>
            </a:r>
            <a:r>
              <a:rPr lang="en-US" sz="1200" u="none" noProof="0" dirty="0">
                <a:latin typeface="Arial Narrow" panose="020B0606020202030204" pitchFamily="34" charset="0"/>
                <a:cs typeface="Arial" panose="020B0604020202020204" pitchFamily="34" charset="0"/>
              </a:rPr>
              <a:t>several courses in these areas open to exchange students</a:t>
            </a:r>
            <a:endParaRPr lang="en-US" sz="1200" u="sng" noProof="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32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dirty="0">
                <a:latin typeface="Arial Narrow" panose="020B0606020202030204" pitchFamily="34" charset="0"/>
                <a:cs typeface="Arial" panose="020B0604020202020204" pitchFamily="34" charset="0"/>
              </a:rPr>
              <a:t>Occupational German for Academics: </a:t>
            </a:r>
            <a:r>
              <a:rPr lang="en-US" sz="1200" u="none" dirty="0">
                <a:latin typeface="Arial Narrow" panose="020B0606020202030204" pitchFamily="34" charset="0"/>
                <a:cs typeface="Arial" panose="020B0604020202020204" pitchFamily="34" charset="0"/>
              </a:rPr>
              <a:t>for students who consider to work in Germany in the future</a:t>
            </a:r>
            <a:endParaRPr lang="de-DE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44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677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u="sng" dirty="0"/>
              <a:t>ICON: </a:t>
            </a:r>
            <a:r>
              <a:rPr lang="de-DE" b="0" u="none" dirty="0"/>
              <a:t>Managing an </a:t>
            </a:r>
            <a:r>
              <a:rPr lang="de-DE" b="0" u="none" dirty="0" err="1"/>
              <a:t>event</a:t>
            </a:r>
            <a:r>
              <a:rPr lang="de-DE" b="0" u="none" dirty="0"/>
              <a:t> like a </a:t>
            </a:r>
            <a:r>
              <a:rPr lang="de-DE" b="0" u="none" dirty="0" err="1"/>
              <a:t>huge</a:t>
            </a:r>
            <a:r>
              <a:rPr lang="de-DE" b="0" u="none" dirty="0"/>
              <a:t> </a:t>
            </a:r>
            <a:r>
              <a:rPr lang="de-DE" b="0" u="none" dirty="0" err="1"/>
              <a:t>academic</a:t>
            </a:r>
            <a:r>
              <a:rPr lang="de-DE" b="0" u="none" dirty="0"/>
              <a:t> </a:t>
            </a:r>
            <a:r>
              <a:rPr lang="de-DE" b="0" u="none" dirty="0" err="1"/>
              <a:t>conference</a:t>
            </a:r>
            <a:endParaRPr lang="de-DE" b="0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39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NEUER SCREENSHOT</a:t>
            </a:r>
            <a:r>
              <a:rPr lang="de-DE" baseline="0" dirty="0"/>
              <a:t> UND STIFT_ICON</a:t>
            </a:r>
            <a:br>
              <a:rPr lang="de-DE" baseline="0" dirty="0"/>
            </a:br>
            <a:r>
              <a:rPr lang="de-DE" baseline="0" dirty="0"/>
              <a:t>INFOS AUS GUIDE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520DE-6890-4E41-8ABC-9D33C456987C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5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906000" cy="1470025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27E6-0EB7-4F20-904C-FBF26FC2F51D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8057-1F2B-4F9C-8BF8-582AB8049171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41554"/>
            <a:ext cx="9906000" cy="77608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9685C-9661-49C3-A44B-BAC650BB3760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553063"/>
            <a:ext cx="9906000" cy="71529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3D3AF-A42B-4FD2-B2C6-FE3DE0FC1634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9269361" y="553064"/>
            <a:ext cx="636639" cy="71529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 userDrawn="1"/>
        </p:nvSpPr>
        <p:spPr>
          <a:xfrm rot="16200000">
            <a:off x="8552224" y="562280"/>
            <a:ext cx="726357" cy="707922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542003"/>
            <a:ext cx="636639" cy="71529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 userDrawn="1"/>
        </p:nvSpPr>
        <p:spPr>
          <a:xfrm rot="5400000">
            <a:off x="637253" y="540159"/>
            <a:ext cx="726357" cy="707922"/>
          </a:xfrm>
          <a:prstGeom prst="triangl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6B03-ABEC-448D-8D58-DB51FB6794A7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ED61-865E-4E2A-AC2A-B4583011617F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DB80-266F-410F-A68D-5FE29826F7FB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B1BA-3529-4F17-A455-AE801EF18A0A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4ECAF-5958-456F-9D05-3E524838F7D5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FD74-7629-4F56-AA4E-6AA8744478ED}" type="datetime1">
              <a:rPr lang="de-DE" smtClean="0"/>
              <a:pPr/>
              <a:t>30.09.2021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600E7-C287-4A33-A21C-8F4776498C8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56768A9-9B80-4667-A1D9-DCB636EF8E7C}" type="datetime1">
              <a:rPr lang="de-DE" smtClean="0"/>
              <a:pPr/>
              <a:t>30.09.2021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9B600E7-C287-4A33-A21C-8F4776498C80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://www.international-office.uni-mainz.de/exchange/gis/" TargetMode="External"/><Relationship Id="rId4" Type="http://schemas.openxmlformats.org/officeDocument/2006/relationships/hyperlink" Target="http://www.schreibwerkstatt.uni-mainz.d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national-office.uni-mainz.de/exchange/gis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hyperlink" Target="mailto:gis@international.uni-mainz.d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ssk.uni-mainz.de/deutsch-als-fremdsprache/studienbegleitende-deutschangebote/anmeldung-fuer-die-deutschkurse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nternational.uni-mainz.de/exchange/gis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b03-international@uni-mainz.de" TargetMode="External"/><Relationship Id="rId2" Type="http://schemas.openxmlformats.org/officeDocument/2006/relationships/hyperlink" Target="mailto:erasmus-wiwi@uni-mainz.d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://www.international-office.uni-mainz.de/exchange/gis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://www.international-office.uni-mainz.de/exchange/gi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jogustine.uni-mainz.de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jogustine.uni-mainz.de/scripts/mgrqispi.dll?APPNAME=CampusNet&amp;PRGNAME=ACTION&amp;ARGUMENTS=-A1GleIU0pb78lYMNqykv9hS5k47J5wFyhp4R5i0DViz0bF1IudTpwVAKzxGOhlwTG6JmOZzzLlKHWaDpjzAHv4y~0HfLKpDDUawuhfwxPPvc8eFylfXWnUzq8O02CXIF0lB06gD7ux5c4WHCSRxYLr3HEnIBJ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jogustine.uni-mainz.de/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6254" y="4174108"/>
            <a:ext cx="8479852" cy="398585"/>
          </a:xfrm>
          <a:prstGeom prst="rect">
            <a:avLst/>
          </a:prstGeom>
          <a:solidFill>
            <a:srgbClr val="FCDCE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41554"/>
            <a:ext cx="9906000" cy="1476415"/>
          </a:xfrm>
          <a:solidFill>
            <a:schemeClr val="bg2"/>
          </a:solidFill>
        </p:spPr>
        <p:txBody>
          <a:bodyPr>
            <a:noAutofit/>
          </a:bodyPr>
          <a:lstStyle/>
          <a:p>
            <a:br>
              <a:rPr lang="de-DE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de-DE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sz="36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Welcome </a:t>
            </a:r>
            <a:r>
              <a:rPr lang="de-DE" sz="36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</a:t>
            </a:r>
            <a:r>
              <a:rPr lang="de-DE" sz="36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36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your</a:t>
            </a:r>
            <a:r>
              <a:rPr lang="de-DE" sz="36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3600" b="1" i="1" dirty="0" err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studies</a:t>
            </a:r>
            <a:r>
              <a:rPr lang="de-DE" sz="3600" b="1" i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at JGU</a:t>
            </a:r>
            <a:br>
              <a:rPr lang="de-DE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br>
              <a:rPr lang="de-DE" sz="28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de-DE" sz="2800" b="1" i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-4" y="2351097"/>
            <a:ext cx="9677404" cy="398585"/>
          </a:xfrm>
          <a:prstGeom prst="rect">
            <a:avLst/>
          </a:prstGeom>
          <a:solidFill>
            <a:srgbClr val="D3A9B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3912" y="2367071"/>
            <a:ext cx="4863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</a:rPr>
              <a:t>1</a:t>
            </a:r>
            <a:r>
              <a:rPr lang="de-DE" b="1" dirty="0">
                <a:solidFill>
                  <a:srgbClr val="9A4E61"/>
                </a:solidFill>
                <a:latin typeface="Arial Narrow" panose="020B0606020202030204" pitchFamily="34" charset="0"/>
              </a:rPr>
              <a:t> –</a:t>
            </a:r>
            <a:r>
              <a:rPr lang="de-DE" sz="2000" b="1" i="1" dirty="0">
                <a:solidFill>
                  <a:srgbClr val="9A4E61"/>
                </a:solidFill>
                <a:latin typeface="Arial Narrow" panose="020B0606020202030204" pitchFamily="34" charset="0"/>
              </a:rPr>
              <a:t>INTRODUCTION </a:t>
            </a:r>
          </a:p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11" name="Rechteck 10"/>
          <p:cNvSpPr/>
          <p:nvPr/>
        </p:nvSpPr>
        <p:spPr>
          <a:xfrm>
            <a:off x="-1" y="3625022"/>
            <a:ext cx="8897816" cy="398585"/>
          </a:xfrm>
          <a:prstGeom prst="rect">
            <a:avLst/>
          </a:prstGeom>
          <a:solidFill>
            <a:srgbClr val="FCDCE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54" y="3604768"/>
            <a:ext cx="827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000" b="1" i="1" dirty="0">
                <a:solidFill>
                  <a:srgbClr val="C4122F"/>
                </a:solidFill>
                <a:latin typeface="Arial Narrow" panose="020B0606020202030204" pitchFamily="34" charset="0"/>
              </a:rPr>
              <a:t>3 –WHICH COURSES CAN I CHOOSE? </a:t>
            </a:r>
          </a:p>
        </p:txBody>
      </p:sp>
      <p:pic>
        <p:nvPicPr>
          <p:cNvPr id="23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6106" y="3625022"/>
            <a:ext cx="359603" cy="35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4773" y="4183049"/>
            <a:ext cx="359603" cy="35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hteck 23"/>
          <p:cNvSpPr/>
          <p:nvPr/>
        </p:nvSpPr>
        <p:spPr>
          <a:xfrm>
            <a:off x="6254" y="3013402"/>
            <a:ext cx="9290146" cy="398585"/>
          </a:xfrm>
          <a:prstGeom prst="rect">
            <a:avLst/>
          </a:prstGeom>
          <a:solidFill>
            <a:srgbClr val="FCDCE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-3912" y="3013402"/>
            <a:ext cx="813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</a:rPr>
              <a:t>2 –</a:t>
            </a:r>
            <a:r>
              <a:rPr lang="de-DE" sz="2000" b="1" i="1" dirty="0">
                <a:solidFill>
                  <a:srgbClr val="C4122F"/>
                </a:solidFill>
                <a:latin typeface="Arial Narrow" panose="020B0606020202030204" pitchFamily="34" charset="0"/>
              </a:rPr>
              <a:t>HOW DO I FIND MY COURSES?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62735" y="3032814"/>
            <a:ext cx="359603" cy="35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22338" y="2349572"/>
            <a:ext cx="398585" cy="39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feld 33"/>
          <p:cNvSpPr txBox="1"/>
          <p:nvPr/>
        </p:nvSpPr>
        <p:spPr>
          <a:xfrm>
            <a:off x="6254" y="4162796"/>
            <a:ext cx="6764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</a:rPr>
              <a:t>4 – GUTENBERG INTERNATIONAL SCHOOL</a:t>
            </a:r>
            <a:endParaRPr lang="de-DE" sz="2000" b="1" i="1" dirty="0">
              <a:solidFill>
                <a:srgbClr val="C4122F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-1" y="4778161"/>
            <a:ext cx="8126503" cy="398585"/>
          </a:xfrm>
          <a:prstGeom prst="rect">
            <a:avLst/>
          </a:prstGeom>
          <a:solidFill>
            <a:srgbClr val="ECECEC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Bef>
                <a:spcPct val="0"/>
              </a:spcBef>
            </a:pPr>
            <a:endParaRPr lang="de-DE" sz="3200" b="1">
              <a:solidFill>
                <a:srgbClr val="6D6E71"/>
              </a:solidFill>
              <a:latin typeface="Arial Narrow" panose="020B0606020202030204" pitchFamily="34" charset="0"/>
              <a:ea typeface="Times New Roman" charset="0"/>
              <a:cs typeface="Garamond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-1" y="4766849"/>
            <a:ext cx="771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</a:rPr>
              <a:t>5 –</a:t>
            </a:r>
            <a:r>
              <a:rPr lang="de-DE" sz="2000" b="1" i="1" dirty="0">
                <a:solidFill>
                  <a:srgbClr val="6D6E71"/>
                </a:solidFill>
                <a:latin typeface="Arial Narrow" panose="020B0606020202030204" pitchFamily="34" charset="0"/>
              </a:rPr>
              <a:t>HOW DO I REGISTER FOR COURSES?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9891" y="4807918"/>
            <a:ext cx="359603" cy="35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766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2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1796">
            <a:off x="7940716" y="404656"/>
            <a:ext cx="1398559" cy="9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 l="14647" t="14280" r="40727" b="18521"/>
          <a:stretch>
            <a:fillRect/>
          </a:stretch>
        </p:blipFill>
        <p:spPr bwMode="auto">
          <a:xfrm>
            <a:off x="340003" y="1766229"/>
            <a:ext cx="5490742" cy="4710771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2" name="Textfeld 9"/>
          <p:cNvSpPr txBox="1"/>
          <p:nvPr/>
        </p:nvSpPr>
        <p:spPr>
          <a:xfrm>
            <a:off x="6182940" y="1750038"/>
            <a:ext cx="30781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6.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Selection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of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a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course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Course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number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Course title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de-DE" sz="2000" u="sng" dirty="0">
                <a:latin typeface="Arial Narrow" panose="020B0606020202030204" pitchFamily="34" charset="0"/>
                <a:cs typeface="Arial" panose="020B0604020202020204" pitchFamily="34" charset="0"/>
              </a:rPr>
              <a:t>Course </a:t>
            </a:r>
            <a:r>
              <a:rPr lang="de-DE" sz="2000" u="sng" dirty="0" err="1">
                <a:latin typeface="Arial Narrow" panose="020B0606020202030204" pitchFamily="34" charset="0"/>
                <a:cs typeface="Arial" panose="020B0604020202020204" pitchFamily="34" charset="0"/>
              </a:rPr>
              <a:t>description</a:t>
            </a:r>
            <a:r>
              <a:rPr lang="de-DE" sz="2000" u="sng" dirty="0"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de-DE" sz="1400" i="1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40003" y="1734232"/>
            <a:ext cx="792088" cy="360040"/>
          </a:xfrm>
          <a:prstGeom prst="ellipse">
            <a:avLst/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sp>
        <p:nvSpPr>
          <p:cNvPr id="14" name="Textfeld 32"/>
          <p:cNvSpPr txBox="1"/>
          <p:nvPr/>
        </p:nvSpPr>
        <p:spPr>
          <a:xfrm>
            <a:off x="2250598" y="2391403"/>
            <a:ext cx="355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 Narrow" panose="020B0606020202030204" pitchFamily="34" charset="0"/>
              </a:rPr>
              <a:t>a.</a:t>
            </a:r>
          </a:p>
        </p:txBody>
      </p:sp>
      <p:sp>
        <p:nvSpPr>
          <p:cNvPr id="19" name="Textfeld 32"/>
          <p:cNvSpPr txBox="1"/>
          <p:nvPr/>
        </p:nvSpPr>
        <p:spPr>
          <a:xfrm>
            <a:off x="4792574" y="2530263"/>
            <a:ext cx="537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 Narrow" panose="020B0606020202030204" pitchFamily="34" charset="0"/>
              </a:rPr>
              <a:t>b</a:t>
            </a:r>
            <a:r>
              <a:rPr lang="de-DE" sz="105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0" name="Textfeld 32"/>
          <p:cNvSpPr txBox="1"/>
          <p:nvPr/>
        </p:nvSpPr>
        <p:spPr>
          <a:xfrm>
            <a:off x="3095165" y="2872481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>
                <a:latin typeface="Arial Narrow" panose="020B0606020202030204" pitchFamily="34" charset="0"/>
              </a:rPr>
              <a:t>c.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2119390" y="3180258"/>
            <a:ext cx="1335815" cy="1562053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 flipV="1">
            <a:off x="1159655" y="1988554"/>
            <a:ext cx="1358120" cy="849486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 flipV="1">
            <a:off x="4125405" y="1988554"/>
            <a:ext cx="847189" cy="1037815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2068195" y="1651965"/>
            <a:ext cx="3600400" cy="504056"/>
          </a:xfrm>
          <a:prstGeom prst="ellipse">
            <a:avLst/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3998" y="5390739"/>
            <a:ext cx="530656" cy="5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7080367" y="3381254"/>
            <a:ext cx="2597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Place, time, </a:t>
            </a:r>
            <a:r>
              <a:rPr lang="de-DE" sz="20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dates</a:t>
            </a:r>
            <a:endParaRPr lang="de-DE" sz="20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sz="20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Lecturer</a:t>
            </a:r>
            <a:endParaRPr lang="de-DE" sz="20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Language of </a:t>
            </a:r>
            <a:r>
              <a:rPr lang="de-DE" sz="20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instruction</a:t>
            </a:r>
            <a:endParaRPr lang="de-DE" sz="2000" dirty="0">
              <a:solidFill>
                <a:srgbClr val="0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Contents</a:t>
            </a:r>
          </a:p>
          <a:p>
            <a:pPr lvl="0" algn="just"/>
            <a:r>
              <a:rPr lang="de-DE" sz="20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Important</a:t>
            </a:r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information</a:t>
            </a:r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etc.</a:t>
            </a:r>
          </a:p>
        </p:txBody>
      </p:sp>
      <p:sp>
        <p:nvSpPr>
          <p:cNvPr id="8" name="Rechteck 7"/>
          <p:cNvSpPr/>
          <p:nvPr/>
        </p:nvSpPr>
        <p:spPr>
          <a:xfrm>
            <a:off x="6440033" y="5240569"/>
            <a:ext cx="3465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Please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note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that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sometimes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0" lvl="1" algn="just"/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course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description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is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more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detailed</a:t>
            </a:r>
            <a:endParaRPr lang="de-DE" sz="1600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just"/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in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 German </a:t>
            </a:r>
            <a:r>
              <a:rPr lang="de-DE" sz="16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version</a:t>
            </a:r>
            <a:r>
              <a:rPr lang="de-DE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4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5300" y="1583809"/>
            <a:ext cx="5940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COURSES AT JGU FOR EXCHANGE STUDENTS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3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defRPr>
            </a:lvl1pPr>
          </a:lstStyle>
          <a:p>
            <a:r>
              <a:rPr lang="de-DE" dirty="0"/>
              <a:t>	3 – WHICH COURSES CAN I CHOOSE?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49626" y="2064161"/>
            <a:ext cx="899823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Courses </a:t>
            </a:r>
            <a:r>
              <a:rPr lang="de-DE" sz="2000" dirty="0" err="1">
                <a:latin typeface="Arial Narrow" panose="020B0606020202030204" pitchFamily="34" charset="0"/>
              </a:rPr>
              <a:t>from</a:t>
            </a:r>
            <a:r>
              <a:rPr lang="de-DE" sz="2000" dirty="0">
                <a:latin typeface="Arial Narrow" panose="020B0606020202030204" pitchFamily="34" charset="0"/>
              </a:rPr>
              <a:t> all </a:t>
            </a:r>
            <a:r>
              <a:rPr lang="de-DE" sz="2000" dirty="0" err="1">
                <a:latin typeface="Arial Narrow" panose="020B0606020202030204" pitchFamily="34" charset="0"/>
              </a:rPr>
              <a:t>fields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of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studies</a:t>
            </a:r>
            <a:r>
              <a:rPr lang="de-DE" sz="2000" dirty="0">
                <a:latin typeface="Arial Narrow" panose="020B0606020202030204" pitchFamily="34" charset="0"/>
              </a:rPr>
              <a:t> in </a:t>
            </a:r>
            <a:r>
              <a:rPr lang="de-DE" sz="2000" b="1" dirty="0" err="1">
                <a:latin typeface="Arial Narrow" panose="020B0606020202030204" pitchFamily="34" charset="0"/>
              </a:rPr>
              <a:t>almost</a:t>
            </a:r>
            <a:r>
              <a:rPr lang="de-DE" sz="2000" dirty="0">
                <a:latin typeface="Arial Narrow" panose="020B0606020202030204" pitchFamily="34" charset="0"/>
              </a:rPr>
              <a:t> all </a:t>
            </a:r>
            <a:r>
              <a:rPr lang="de-DE" sz="2000" dirty="0" err="1">
                <a:latin typeface="Arial Narrow" panose="020B0606020202030204" pitchFamily="34" charset="0"/>
              </a:rPr>
              <a:t>departments</a:t>
            </a:r>
            <a:endParaRPr lang="de-DE" sz="2000" dirty="0">
              <a:latin typeface="Arial Narrow" panose="020B0606020202030204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endParaRPr lang="de-DE" sz="2000" dirty="0">
              <a:latin typeface="Arial Narrow" panose="020B0606020202030204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The </a:t>
            </a:r>
            <a:r>
              <a:rPr lang="de-DE" sz="2000" dirty="0" err="1">
                <a:latin typeface="Arial Narrow" panose="020B0606020202030204" pitchFamily="34" charset="0"/>
              </a:rPr>
              <a:t>academic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advisors</a:t>
            </a:r>
            <a:r>
              <a:rPr lang="de-DE" sz="2000" dirty="0">
                <a:latin typeface="Arial Narrow" panose="020B0606020202030204" pitchFamily="34" charset="0"/>
              </a:rPr>
              <a:t> will </a:t>
            </a:r>
            <a:r>
              <a:rPr lang="de-DE" sz="2000" dirty="0" err="1">
                <a:latin typeface="Arial Narrow" panose="020B0606020202030204" pitchFamily="34" charset="0"/>
              </a:rPr>
              <a:t>tell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you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if</a:t>
            </a:r>
            <a:r>
              <a:rPr lang="de-DE" sz="2000" dirty="0">
                <a:latin typeface="Arial Narrow" panose="020B0606020202030204" pitchFamily="34" charset="0"/>
              </a:rPr>
              <a:t> a </a:t>
            </a:r>
            <a:r>
              <a:rPr lang="de-DE" sz="2000" dirty="0" err="1">
                <a:latin typeface="Arial Narrow" panose="020B0606020202030204" pitchFamily="34" charset="0"/>
              </a:rPr>
              <a:t>specific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course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is</a:t>
            </a:r>
            <a:r>
              <a:rPr lang="de-DE" sz="2000" dirty="0">
                <a:latin typeface="Arial Narrow" panose="020B0606020202030204" pitchFamily="34" charset="0"/>
              </a:rPr>
              <a:t> open </a:t>
            </a:r>
            <a:r>
              <a:rPr lang="de-DE" sz="2000" dirty="0" err="1">
                <a:latin typeface="Arial Narrow" panose="020B0606020202030204" pitchFamily="34" charset="0"/>
              </a:rPr>
              <a:t>to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you</a:t>
            </a:r>
            <a:endParaRPr lang="de-DE" sz="2000" dirty="0">
              <a:latin typeface="Arial Narrow" panose="020B0606020202030204" pitchFamily="34" charset="0"/>
            </a:endParaRP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Additional </a:t>
            </a:r>
            <a:r>
              <a:rPr lang="de-DE" sz="2000" dirty="0" err="1">
                <a:latin typeface="Arial Narrow" panose="020B0606020202030204" pitchFamily="34" charset="0"/>
              </a:rPr>
              <a:t>interdisciplinary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course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offers</a:t>
            </a:r>
            <a:r>
              <a:rPr lang="de-DE" sz="2000" dirty="0">
                <a:latin typeface="Arial Narrow" panose="020B0606020202030204" pitchFamily="34" charset="0"/>
              </a:rPr>
              <a:t>:</a:t>
            </a:r>
            <a:br>
              <a:rPr lang="de-DE" sz="2000" dirty="0">
                <a:latin typeface="Arial Narrow" panose="020B0606020202030204" pitchFamily="34" charset="0"/>
              </a:rPr>
            </a:br>
            <a:r>
              <a:rPr lang="de-DE" sz="2000" dirty="0">
                <a:solidFill>
                  <a:srgbClr val="C4122F"/>
                </a:solidFill>
                <a:latin typeface="Arial Narrow" panose="020B0606020202030204" pitchFamily="34" charset="0"/>
              </a:rPr>
              <a:t>Studium Generale </a:t>
            </a:r>
          </a:p>
          <a:p>
            <a:pPr marL="263525" indent="-263525"/>
            <a:r>
              <a:rPr lang="de-DE" sz="2000" dirty="0">
                <a:latin typeface="Arial Narrow" panose="020B0606020202030204" pitchFamily="34" charset="0"/>
              </a:rPr>
              <a:t>	</a:t>
            </a:r>
            <a:r>
              <a:rPr lang="de-DE" sz="2000" dirty="0">
                <a:solidFill>
                  <a:srgbClr val="C4122F"/>
                </a:solidFill>
                <a:latin typeface="Arial Narrow" panose="020B0606020202030204" pitchFamily="34" charset="0"/>
              </a:rPr>
              <a:t>Computer Skills</a:t>
            </a:r>
            <a:r>
              <a:rPr lang="de-DE" sz="2000" dirty="0">
                <a:latin typeface="Arial Narrow" panose="020B0606020202030204" pitchFamily="34" charset="0"/>
              </a:rPr>
              <a:t>	(ZDV – Zentrum für Datenverarbeitung)</a:t>
            </a:r>
          </a:p>
          <a:p>
            <a:pPr marL="263525" indent="-263525"/>
            <a:r>
              <a:rPr lang="de-DE" sz="2000" dirty="0">
                <a:latin typeface="Arial Narrow" panose="020B0606020202030204" pitchFamily="34" charset="0"/>
              </a:rPr>
              <a:t>	</a:t>
            </a:r>
            <a:r>
              <a:rPr lang="de-DE" sz="2000" dirty="0">
                <a:solidFill>
                  <a:srgbClr val="C4122F"/>
                </a:solidFill>
                <a:latin typeface="Arial Narrow" panose="020B0606020202030204" pitchFamily="34" charset="0"/>
              </a:rPr>
              <a:t>„</a:t>
            </a:r>
            <a:r>
              <a:rPr lang="de-DE" sz="2000" i="1" dirty="0">
                <a:solidFill>
                  <a:srgbClr val="C4122F"/>
                </a:solidFill>
                <a:latin typeface="Arial Narrow" panose="020B0606020202030204" pitchFamily="34" charset="0"/>
              </a:rPr>
              <a:t>Schreibwerkstatt</a:t>
            </a:r>
            <a:r>
              <a:rPr lang="de-DE" sz="2000" dirty="0">
                <a:solidFill>
                  <a:srgbClr val="C4122F"/>
                </a:solidFill>
                <a:latin typeface="Arial Narrow" panose="020B0606020202030204" pitchFamily="34" charset="0"/>
              </a:rPr>
              <a:t>“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i="1" dirty="0">
                <a:latin typeface="Arial Narrow" panose="020B0606020202030204" pitchFamily="34" charset="0"/>
              </a:rPr>
              <a:t>(</a:t>
            </a:r>
            <a:r>
              <a:rPr lang="de-DE" sz="2000" b="1" i="1" dirty="0" err="1">
                <a:latin typeface="Arial Narrow" panose="020B0606020202030204" pitchFamily="34" charset="0"/>
              </a:rPr>
              <a:t>Only</a:t>
            </a:r>
            <a:r>
              <a:rPr lang="de-DE" sz="2000" i="1" dirty="0">
                <a:latin typeface="Arial Narrow" panose="020B0606020202030204" pitchFamily="34" charset="0"/>
              </a:rPr>
              <a:t> via: </a:t>
            </a:r>
            <a:r>
              <a:rPr lang="de-DE" sz="2000" i="1" dirty="0">
                <a:latin typeface="Arial Narrow" panose="020B0606020202030204" pitchFamily="34" charset="0"/>
                <a:hlinkClick r:id="rId4"/>
              </a:rPr>
              <a:t>www.schreibwerkstatt.uni-mainz.de</a:t>
            </a:r>
            <a:r>
              <a:rPr lang="de-DE" sz="2000" i="1" dirty="0">
                <a:latin typeface="Arial Narrow" panose="020B0606020202030204" pitchFamily="34" charset="0"/>
              </a:rPr>
              <a:t>)</a:t>
            </a:r>
          </a:p>
          <a:p>
            <a:pPr marL="263525" indent="-263525"/>
            <a:endParaRPr lang="de-DE" sz="2000" i="1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</a:rPr>
              <a:t>Special </a:t>
            </a:r>
            <a:r>
              <a:rPr lang="de-DE" sz="2000" dirty="0" err="1">
                <a:latin typeface="Arial Narrow" panose="020B0606020202030204" pitchFamily="34" charset="0"/>
              </a:rPr>
              <a:t>offers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by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i="1" dirty="0">
                <a:latin typeface="Arial Narrow" panose="020B0606020202030204" pitchFamily="34" charset="0"/>
              </a:rPr>
              <a:t>Gutenberg International School</a:t>
            </a:r>
          </a:p>
          <a:p>
            <a:r>
              <a:rPr lang="de-DE" sz="2000" i="1" dirty="0">
                <a:latin typeface="Arial Narrow" panose="020B0606020202030204" pitchFamily="34" charset="0"/>
              </a:rPr>
              <a:t>      </a:t>
            </a:r>
            <a:r>
              <a:rPr lang="de-DE" sz="2000" i="1" dirty="0">
                <a:latin typeface="Arial Narrow" panose="020B0606020202030204" pitchFamily="34" charset="0"/>
                <a:hlinkClick r:id="rId5"/>
              </a:rPr>
              <a:t>www.international-office.uni-mainz.de/exchange/gis/</a:t>
            </a:r>
            <a:r>
              <a:rPr lang="de-DE" sz="2000" i="1" dirty="0">
                <a:latin typeface="Arial Narrow" panose="020B0606020202030204" pitchFamily="34" charset="0"/>
              </a:rPr>
              <a:t> </a:t>
            </a:r>
          </a:p>
          <a:p>
            <a:pPr marL="263525" indent="-263525"/>
            <a:r>
              <a:rPr lang="de-DE" sz="2000" i="1" dirty="0">
                <a:latin typeface="Arial Narrow" panose="020B0606020202030204" pitchFamily="34" charset="0"/>
              </a:rPr>
              <a:t>	</a:t>
            </a:r>
            <a:endParaRPr lang="de-DE" sz="2000" i="1" dirty="0">
              <a:solidFill>
                <a:srgbClr val="C4122F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B61319F-8749-4BC4-8D0E-8EFEB1CF6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35066">
            <a:off x="7467488" y="3598351"/>
            <a:ext cx="903127" cy="90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3845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9" t="43300" r="35562" b="38284"/>
          <a:stretch/>
        </p:blipFill>
        <p:spPr bwMode="auto">
          <a:xfrm>
            <a:off x="707366" y="3597214"/>
            <a:ext cx="1276710" cy="11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5300" y="1583809"/>
            <a:ext cx="84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SPECIAL COURSE OFFER FOR EXCHANGE STUDENTS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0134">
            <a:off x="8722071" y="321152"/>
            <a:ext cx="995162" cy="99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65019" y="2245868"/>
            <a:ext cx="65424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err="1">
                <a:latin typeface="Arial Narrow" panose="020B0606020202030204" pitchFamily="34" charset="0"/>
              </a:rPr>
              <a:t>You</a:t>
            </a:r>
            <a:r>
              <a:rPr lang="de-DE" sz="2000" b="1" dirty="0">
                <a:latin typeface="Arial Narrow" panose="020B0606020202030204" pitchFamily="34" charset="0"/>
              </a:rPr>
              <a:t> </a:t>
            </a:r>
            <a:r>
              <a:rPr lang="de-DE" sz="2000" b="1" dirty="0" err="1">
                <a:latin typeface="Arial Narrow" panose="020B0606020202030204" pitchFamily="34" charset="0"/>
              </a:rPr>
              <a:t>want</a:t>
            </a:r>
            <a:r>
              <a:rPr lang="de-DE" sz="2000" b="1" dirty="0">
                <a:latin typeface="Arial Narrow" panose="020B0606020202030204" pitchFamily="34" charset="0"/>
              </a:rPr>
              <a:t> </a:t>
            </a:r>
            <a:r>
              <a:rPr lang="de-DE" sz="2000" b="1" dirty="0" err="1">
                <a:latin typeface="Arial Narrow" panose="020B0606020202030204" pitchFamily="34" charset="0"/>
              </a:rPr>
              <a:t>to</a:t>
            </a:r>
            <a:r>
              <a:rPr lang="de-DE" sz="2000" b="1" dirty="0">
                <a:latin typeface="Arial Narrow" panose="020B0606020202030204" pitchFamily="34" charset="0"/>
              </a:rPr>
              <a:t>...</a:t>
            </a:r>
          </a:p>
          <a:p>
            <a:endParaRPr lang="de-DE" sz="2000" b="1" dirty="0">
              <a:latin typeface="Arial Narrow" panose="020B0606020202030204" pitchFamily="34" charset="0"/>
            </a:endParaRPr>
          </a:p>
          <a:p>
            <a:r>
              <a:rPr lang="de-DE" sz="2000" dirty="0">
                <a:latin typeface="Arial Narrow" panose="020B0606020202030204" pitchFamily="34" charset="0"/>
              </a:rPr>
              <a:t>...</a:t>
            </a:r>
            <a:r>
              <a:rPr lang="de-DE" sz="2000" dirty="0" err="1">
                <a:latin typeface="Arial Narrow" panose="020B0606020202030204" pitchFamily="34" charset="0"/>
              </a:rPr>
              <a:t>improve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your</a:t>
            </a:r>
            <a:r>
              <a:rPr lang="de-DE" sz="2000" dirty="0">
                <a:latin typeface="Arial Narrow" panose="020B0606020202030204" pitchFamily="34" charset="0"/>
              </a:rPr>
              <a:t> German </a:t>
            </a:r>
            <a:r>
              <a:rPr lang="de-DE" sz="2000" dirty="0" err="1">
                <a:latin typeface="Arial Narrow" panose="020B0606020202030204" pitchFamily="34" charset="0"/>
              </a:rPr>
              <a:t>skills</a:t>
            </a:r>
            <a:r>
              <a:rPr lang="de-DE" sz="2000" dirty="0">
                <a:latin typeface="Arial Narrow" panose="020B0606020202030204" pitchFamily="34" charset="0"/>
              </a:rPr>
              <a:t>?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r>
              <a:rPr lang="de-DE" sz="2000" dirty="0">
                <a:latin typeface="Arial Narrow" panose="020B0606020202030204" pitchFamily="34" charset="0"/>
              </a:rPr>
              <a:t>...</a:t>
            </a:r>
            <a:r>
              <a:rPr lang="de-DE" sz="2000" dirty="0" err="1">
                <a:latin typeface="Arial Narrow" panose="020B0606020202030204" pitchFamily="34" charset="0"/>
              </a:rPr>
              <a:t>earn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credits</a:t>
            </a:r>
            <a:r>
              <a:rPr lang="de-DE" sz="2000" dirty="0">
                <a:latin typeface="Arial Narrow" panose="020B0606020202030204" pitchFamily="34" charset="0"/>
              </a:rPr>
              <a:t>?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r>
              <a:rPr lang="de-DE" sz="2000" dirty="0">
                <a:latin typeface="Arial Narrow" panose="020B0606020202030204" pitchFamily="34" charset="0"/>
              </a:rPr>
              <a:t>...</a:t>
            </a:r>
            <a:r>
              <a:rPr lang="de-DE" sz="2000" dirty="0" err="1">
                <a:latin typeface="Arial Narrow" panose="020B0606020202030204" pitchFamily="34" charset="0"/>
              </a:rPr>
              <a:t>expand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your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horizon</a:t>
            </a:r>
            <a:r>
              <a:rPr lang="de-DE" sz="2000" dirty="0">
                <a:latin typeface="Arial Narrow" panose="020B0606020202030204" pitchFamily="34" charset="0"/>
              </a:rPr>
              <a:t>?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Just have a look at what the Gutenberg International School has in store for you!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You can find the current course offers for the winter semester 2021</a:t>
            </a:r>
            <a:r>
              <a:rPr lang="de-DE" sz="2000" dirty="0">
                <a:latin typeface="Arial Narrow" panose="020B0606020202030204" pitchFamily="34" charset="0"/>
              </a:rPr>
              <a:t>/22</a:t>
            </a:r>
            <a:r>
              <a:rPr lang="en-US" sz="2000" dirty="0">
                <a:latin typeface="Arial Narrow" panose="020B0606020202030204" pitchFamily="34" charset="0"/>
              </a:rPr>
              <a:t> here: </a:t>
            </a:r>
            <a:r>
              <a:rPr lang="en-US" sz="2000" dirty="0">
                <a:latin typeface="Arial Narrow" panose="020B0606020202030204" pitchFamily="34" charset="0"/>
                <a:hlinkClick r:id="rId6"/>
              </a:rPr>
              <a:t>https://www.international-office.uni-mainz.de/exchange/gis/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endParaRPr lang="de-DE" sz="2000" dirty="0"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t="22931" r="72198" b="58809"/>
          <a:stretch/>
        </p:blipFill>
        <p:spPr bwMode="auto">
          <a:xfrm>
            <a:off x="715991" y="2139351"/>
            <a:ext cx="1233579" cy="111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t="63358" r="72466" b="18126"/>
          <a:stretch/>
        </p:blipFill>
        <p:spPr bwMode="auto">
          <a:xfrm>
            <a:off x="664234" y="5062096"/>
            <a:ext cx="1276709" cy="115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0134">
            <a:off x="8596926" y="191170"/>
            <a:ext cx="1113133" cy="11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441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F4F5E7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B4B853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GUTENBERG INTERNATIONAL SCHOOL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5300" y="158380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Offer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History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&amp; Culture (in English)</a:t>
            </a:r>
          </a:p>
        </p:txBody>
      </p:sp>
      <p:sp>
        <p:nvSpPr>
          <p:cNvPr id="16" name="Rechteck 15"/>
          <p:cNvSpPr/>
          <p:nvPr/>
        </p:nvSpPr>
        <p:spPr>
          <a:xfrm>
            <a:off x="495300" y="2371561"/>
            <a:ext cx="7155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Regional &amp; German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History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North American &amp; British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History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History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of „Human Rights“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Cultural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Geography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Philosophical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Topics</a:t>
            </a:r>
          </a:p>
          <a:p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Techniques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of Academic Work in Germany</a:t>
            </a:r>
          </a:p>
          <a:p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3" t="22231" r="71658" b="57685"/>
          <a:stretch/>
        </p:blipFill>
        <p:spPr bwMode="auto">
          <a:xfrm>
            <a:off x="7856690" y="-10165"/>
            <a:ext cx="2088000" cy="193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0DF384E-46D6-4077-AE44-E359BAEE3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389" y="2389266"/>
            <a:ext cx="4473647" cy="334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8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25">
            <a:extLst>
              <a:ext uri="{FF2B5EF4-FFF2-40B4-BE49-F238E27FC236}">
                <a16:creationId xmlns:a16="http://schemas.microsoft.com/office/drawing/2014/main" id="{EA5E795D-38DA-4086-9C12-AEE8C1CEF003}"/>
              </a:ext>
            </a:extLst>
          </p:cNvPr>
          <p:cNvSpPr/>
          <p:nvPr/>
        </p:nvSpPr>
        <p:spPr>
          <a:xfrm>
            <a:off x="3694111" y="3836763"/>
            <a:ext cx="60704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Globalization &amp;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Innovation and Sociology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ICON Mainz: International Students'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Techniques of Academic Work in 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F4F5E7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B4B853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GUTENBERG INTERNATIONAL SCHOOL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5300" y="158380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Offer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Social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Sciences &amp; Society (in English)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42523" r="35362" b="38284"/>
          <a:stretch/>
        </p:blipFill>
        <p:spPr bwMode="auto">
          <a:xfrm>
            <a:off x="7978299" y="-26895"/>
            <a:ext cx="1944000" cy="176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Pfeil: nach links 23">
            <a:extLst>
              <a:ext uri="{FF2B5EF4-FFF2-40B4-BE49-F238E27FC236}">
                <a16:creationId xmlns:a16="http://schemas.microsoft.com/office/drawing/2014/main" id="{6FDFEADF-465B-43DD-BA31-13D8015C27DF}"/>
              </a:ext>
            </a:extLst>
          </p:cNvPr>
          <p:cNvSpPr/>
          <p:nvPr/>
        </p:nvSpPr>
        <p:spPr>
          <a:xfrm>
            <a:off x="3285796" y="5430604"/>
            <a:ext cx="720162" cy="2556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9ED29D86-2C96-43DC-9380-A999FDECA222}"/>
              </a:ext>
            </a:extLst>
          </p:cNvPr>
          <p:cNvSpPr/>
          <p:nvPr/>
        </p:nvSpPr>
        <p:spPr>
          <a:xfrm>
            <a:off x="495300" y="2109548"/>
            <a:ext cx="7155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The Social Scientist’s View of Germany</a:t>
            </a:r>
          </a:p>
          <a:p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Beyond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Clichés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Intercultural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Media &amp; Politics in Israel (Israel professorship)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E90C9C-0DA0-4F94-9C23-23008D14F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985" y="3827694"/>
            <a:ext cx="2277207" cy="2664086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AC1869A4-8DC7-498E-9A49-1AB4BF5754EA}"/>
              </a:ext>
            </a:extLst>
          </p:cNvPr>
          <p:cNvSpPr/>
          <p:nvPr/>
        </p:nvSpPr>
        <p:spPr>
          <a:xfrm>
            <a:off x="4695314" y="2744294"/>
            <a:ext cx="825056" cy="2540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ADBF2A0-CB72-43B1-8C42-0EF14E535FA5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36" y="1975638"/>
            <a:ext cx="3544856" cy="21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01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95300" y="158380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***GERMAN HISTORY &amp; CULTURE (Intermediate German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level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)***</a:t>
            </a:r>
            <a:endParaRPr lang="de-DE" sz="1600" b="1" i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5300" y="2444244"/>
            <a:ext cx="7155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Conversation Courses (talk about current topics in Germany)</a:t>
            </a: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     For registration, please write an email with your German level to</a:t>
            </a:r>
          </a:p>
          <a:p>
            <a:r>
              <a:rPr lang="en-US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r>
              <a:rPr lang="de-DE" sz="2000" i="1" dirty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gis@international.uni-mainz.de</a:t>
            </a:r>
            <a:r>
              <a:rPr lang="de-DE" sz="20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Reading Course(s) of German Literature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Course on German Grammar </a:t>
            </a: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     (here: B2 level or better recommended)</a:t>
            </a:r>
          </a:p>
          <a:p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German History: Dying – being dead – being remembered</a:t>
            </a:r>
          </a:p>
          <a:p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Sepulchral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culture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in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20th and 21st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century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DC15CD9-61C9-40D3-8D41-B9852CFF9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63358" r="72072" b="17063"/>
          <a:stretch/>
        </p:blipFill>
        <p:spPr bwMode="auto">
          <a:xfrm>
            <a:off x="7947546" y="-20321"/>
            <a:ext cx="196258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415E2EA-5E1F-4F25-BF8D-6EB74B710D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51">
            <a:off x="6216953" y="2913316"/>
            <a:ext cx="2867053" cy="28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7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212BFA85-999E-4906-827D-5F56E15B04D9}"/>
              </a:ext>
            </a:extLst>
          </p:cNvPr>
          <p:cNvSpPr/>
          <p:nvPr/>
        </p:nvSpPr>
        <p:spPr>
          <a:xfrm>
            <a:off x="495300" y="2488373"/>
            <a:ext cx="7488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Language Courses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from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A1.1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C1.2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Sessions on 2 days per week with a total of                                            6 academic hours (45 minutes)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Additional courses on B1-C2 level with 6 academic hours </a:t>
            </a:r>
          </a:p>
          <a:p>
            <a:pPr lvl="1"/>
            <a:r>
              <a:rPr lang="en-US" sz="2000">
                <a:latin typeface="Arial Narrow" panose="020B0606020202030204" pitchFamily="34" charset="0"/>
                <a:cs typeface="Arial" panose="020B0604020202020204" pitchFamily="34" charset="0"/>
              </a:rPr>
              <a:t>	(Grammar &amp; Communication)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You will obtain ECTS credits for every successfully completed course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Occupational German for Academics 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(Level B2.1 &amp; B2.2</a:t>
            </a:r>
            <a:r>
              <a:rPr lang="de-DE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F4F5E7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B4B853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GUTENBERG INTERNATIONAL SCHOOL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95300" y="158380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***GERMAN COURSES ISSK***</a:t>
            </a:r>
            <a:endParaRPr lang="de-DE" sz="1600" b="1" i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63358" r="72072" b="17063"/>
          <a:stretch/>
        </p:blipFill>
        <p:spPr bwMode="auto">
          <a:xfrm>
            <a:off x="7947546" y="-20321"/>
            <a:ext cx="196258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600058" y="5896839"/>
            <a:ext cx="844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Registration from September 30</a:t>
            </a:r>
            <a:r>
              <a:rPr lang="en-US" sz="2400" b="1" baseline="30000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to October 12th 2021</a:t>
            </a:r>
            <a:endParaRPr lang="de-DE" sz="2400" b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97987B8-2634-43BA-80ED-107FBB519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51">
            <a:off x="7970044" y="3948297"/>
            <a:ext cx="1800000" cy="1800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51E3CD4-AF57-41B4-B47C-007A14925463}"/>
              </a:ext>
            </a:extLst>
          </p:cNvPr>
          <p:cNvSpPr txBox="1"/>
          <p:nvPr/>
        </p:nvSpPr>
        <p:spPr>
          <a:xfrm>
            <a:off x="495300" y="2032979"/>
            <a:ext cx="84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Offers</a:t>
            </a:r>
            <a:endParaRPr lang="de-DE" sz="2000" b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fik 21" descr="Ein Bild, das Tisch, Fenster, drinnen, Person enthält.&#10;&#10;Automatisch generierte Beschreibung">
            <a:extLst>
              <a:ext uri="{FF2B5EF4-FFF2-40B4-BE49-F238E27FC236}">
                <a16:creationId xmlns:a16="http://schemas.microsoft.com/office/drawing/2014/main" id="{C83DA560-A0F0-4C8C-ACA3-68AC392900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292" y="2145758"/>
            <a:ext cx="3840369" cy="15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10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4506517" y="5229696"/>
            <a:ext cx="548640" cy="27432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495300" y="158380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***GERMAN COURSES ISSK***</a:t>
            </a:r>
            <a:endParaRPr lang="de-DE" sz="1600" b="1" i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0A9F43F8-BDFE-40FC-AA1E-736F45E58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6" t="63358" r="72072" b="17063"/>
          <a:stretch/>
        </p:blipFill>
        <p:spPr bwMode="auto">
          <a:xfrm>
            <a:off x="7947546" y="-20321"/>
            <a:ext cx="196258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85C02EB-CC64-4B64-9114-B542DE7D217A}"/>
              </a:ext>
            </a:extLst>
          </p:cNvPr>
          <p:cNvSpPr txBox="1"/>
          <p:nvPr/>
        </p:nvSpPr>
        <p:spPr>
          <a:xfrm>
            <a:off x="495300" y="2127256"/>
            <a:ext cx="84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Registration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procedure</a:t>
            </a:r>
            <a:endParaRPr lang="de-DE" sz="2000" b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CFFD8C9-3969-4C10-8660-43975924EFD1}"/>
              </a:ext>
            </a:extLst>
          </p:cNvPr>
          <p:cNvSpPr/>
          <p:nvPr/>
        </p:nvSpPr>
        <p:spPr>
          <a:xfrm>
            <a:off x="486254" y="2582989"/>
            <a:ext cx="88939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Arial Narrow" panose="020B0606020202030204" pitchFamily="34" charset="0"/>
              </a:rPr>
              <a:t>1. Absolute Beginners </a:t>
            </a:r>
            <a:r>
              <a:rPr lang="de-DE" sz="2000" dirty="0">
                <a:latin typeface="Arial Narrow" panose="020B0606020202030204" pitchFamily="34" charset="0"/>
              </a:rPr>
              <a:t>(</a:t>
            </a:r>
            <a:r>
              <a:rPr lang="de-DE" sz="2000" dirty="0" err="1">
                <a:latin typeface="Arial Narrow" panose="020B0606020202030204" pitchFamily="34" charset="0"/>
              </a:rPr>
              <a:t>You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have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no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or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little</a:t>
            </a:r>
            <a:r>
              <a:rPr lang="de-DE" sz="2000" dirty="0">
                <a:latin typeface="Arial Narrow" panose="020B0606020202030204" pitchFamily="34" charset="0"/>
              </a:rPr>
              <a:t> German </a:t>
            </a:r>
            <a:r>
              <a:rPr lang="de-DE" sz="2000" dirty="0" err="1">
                <a:latin typeface="Arial Narrow" panose="020B0606020202030204" pitchFamily="34" charset="0"/>
              </a:rPr>
              <a:t>proficiency</a:t>
            </a:r>
            <a:r>
              <a:rPr lang="de-DE" sz="2000" dirty="0">
                <a:latin typeface="Arial Narrow" panose="020B0606020202030204" pitchFamily="34" charset="0"/>
              </a:rPr>
              <a:t>)</a:t>
            </a:r>
          </a:p>
          <a:p>
            <a:endParaRPr lang="de-DE" sz="800" dirty="0">
              <a:latin typeface="Arial Narrow" panose="020B0606020202030204" pitchFamily="34" charset="0"/>
            </a:endParaRPr>
          </a:p>
          <a:p>
            <a:r>
              <a:rPr lang="de-DE" dirty="0">
                <a:latin typeface="Arial Narrow" panose="020B0606020202030204" pitchFamily="34" charset="0"/>
              </a:rPr>
              <a:t>					</a:t>
            </a:r>
            <a:r>
              <a:rPr lang="de-DE" b="1" dirty="0" err="1">
                <a:latin typeface="Arial Narrow" panose="020B0606020202030204" pitchFamily="34" charset="0"/>
              </a:rPr>
              <a:t>or</a:t>
            </a:r>
            <a:endParaRPr lang="de-DE" b="1" dirty="0">
              <a:latin typeface="Arial Narrow" panose="020B0606020202030204" pitchFamily="34" charset="0"/>
            </a:endParaRPr>
          </a:p>
          <a:p>
            <a:endParaRPr lang="de-DE" sz="800" b="1" dirty="0">
              <a:latin typeface="Arial Narrow" panose="020B0606020202030204" pitchFamily="34" charset="0"/>
            </a:endParaRPr>
          </a:p>
          <a:p>
            <a:r>
              <a:rPr lang="en-US" sz="2000" b="1" dirty="0">
                <a:latin typeface="Arial Narrow" panose="020B0606020202030204" pitchFamily="34" charset="0"/>
              </a:rPr>
              <a:t>2. Students with A1-C1 certificates </a:t>
            </a:r>
            <a:r>
              <a:rPr lang="en-US" sz="2000" dirty="0">
                <a:latin typeface="Arial Narrow" panose="020B0606020202030204" pitchFamily="34" charset="0"/>
              </a:rPr>
              <a:t>(You have an official certificate)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000" dirty="0">
                <a:latin typeface="Arial Narrow" panose="020B0606020202030204" pitchFamily="34" charset="0"/>
              </a:rPr>
              <a:t>Online </a:t>
            </a:r>
            <a:r>
              <a:rPr lang="de-DE" sz="2000" dirty="0" err="1">
                <a:latin typeface="Arial Narrow" panose="020B0606020202030204" pitchFamily="34" charset="0"/>
              </a:rPr>
              <a:t>registration</a:t>
            </a:r>
            <a:r>
              <a:rPr lang="de-DE" sz="2000" dirty="0">
                <a:latin typeface="Arial Narrow" panose="020B0606020202030204" pitchFamily="34" charset="0"/>
              </a:rPr>
              <a:t> – Information </a:t>
            </a:r>
            <a:r>
              <a:rPr lang="de-DE" sz="2000" dirty="0" err="1">
                <a:latin typeface="Arial Narrow" panose="020B0606020202030204" pitchFamily="34" charset="0"/>
              </a:rPr>
              <a:t>see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</a:rPr>
              <a:t>here</a:t>
            </a:r>
            <a:r>
              <a:rPr lang="de-DE" sz="2000" dirty="0">
                <a:latin typeface="Arial Narrow" panose="020B0606020202030204" pitchFamily="34" charset="0"/>
              </a:rPr>
              <a:t>:</a:t>
            </a:r>
          </a:p>
          <a:p>
            <a:r>
              <a:rPr lang="de-DE" dirty="0">
                <a:latin typeface="Arial Narrow" panose="020B0606020202030204" pitchFamily="34" charset="0"/>
                <a:hlinkClick r:id="rId6"/>
              </a:rPr>
              <a:t>https://www.issk.uni-mainz.de/deutsch-als-fremdsprache/studienbegleitende-deutschangebote/anmeldung-fuer-die-deutschkurse/</a:t>
            </a:r>
            <a:endParaRPr lang="de-DE" dirty="0">
              <a:latin typeface="Arial Narrow" panose="020B0606020202030204" pitchFamily="34" charset="0"/>
            </a:endParaRP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You </a:t>
            </a:r>
            <a:r>
              <a:rPr lang="en-US" sz="2000" b="1" dirty="0">
                <a:latin typeface="Arial Narrow" panose="020B0606020202030204" pitchFamily="34" charset="0"/>
              </a:rPr>
              <a:t>DO NOT </a:t>
            </a:r>
            <a:r>
              <a:rPr lang="en-US" sz="2000" dirty="0">
                <a:latin typeface="Arial Narrow" panose="020B0606020202030204" pitchFamily="34" charset="0"/>
              </a:rPr>
              <a:t>belong to the groups above 		Complete the </a:t>
            </a:r>
            <a:r>
              <a:rPr lang="en-US" sz="2000" b="1" dirty="0">
                <a:solidFill>
                  <a:schemeClr val="bg2"/>
                </a:solidFill>
                <a:latin typeface="Arial Narrow" panose="020B0606020202030204" pitchFamily="34" charset="0"/>
              </a:rPr>
              <a:t>online </a:t>
            </a:r>
            <a:r>
              <a:rPr lang="en-US" sz="2000" b="1" dirty="0">
                <a:solidFill>
                  <a:srgbClr val="C4122F"/>
                </a:solidFill>
                <a:latin typeface="Arial Narrow" panose="020B0606020202030204" pitchFamily="34" charset="0"/>
              </a:rPr>
              <a:t>placement test </a:t>
            </a:r>
          </a:p>
          <a:p>
            <a:endParaRPr lang="en-US" sz="2000" b="1" dirty="0">
              <a:solidFill>
                <a:srgbClr val="C4122F"/>
              </a:solidFill>
              <a:latin typeface="Arial Narrow" panose="020B060602020203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</a:rPr>
              <a:t>!!!Please fill out online application afterwards!!!</a:t>
            </a:r>
            <a:endParaRPr lang="en-US" i="1" dirty="0">
              <a:latin typeface="Arial Narrow" panose="020B060602020203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3E1C0E0-F198-47DC-803E-3C519E6CBF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6451">
            <a:off x="7382452" y="1917784"/>
            <a:ext cx="212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57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4122F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charset="0"/>
                <a:cs typeface="Garamond"/>
              </a:rPr>
              <a:t>	***GUTENBERG INTERNATIONAL SCHOOL***</a:t>
            </a: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C4122F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00134">
            <a:off x="8596926" y="191170"/>
            <a:ext cx="1113133" cy="11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feld 21"/>
          <p:cNvSpPr txBox="1"/>
          <p:nvPr/>
        </p:nvSpPr>
        <p:spPr>
          <a:xfrm>
            <a:off x="495300" y="1583809"/>
            <a:ext cx="8248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Further Service of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the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 Gutenberg International School</a:t>
            </a:r>
            <a:endParaRPr lang="de-DE" sz="1600" b="1" i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98090D4-ADF4-42AB-BB51-714A86F485D9}"/>
              </a:ext>
            </a:extLst>
          </p:cNvPr>
          <p:cNvSpPr/>
          <p:nvPr/>
        </p:nvSpPr>
        <p:spPr>
          <a:xfrm>
            <a:off x="495299" y="2230884"/>
            <a:ext cx="74882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List of all non-German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taught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courses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which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are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open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to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you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(incl. Online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courses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at Campus Germersheim) </a:t>
            </a:r>
          </a:p>
          <a:p>
            <a:b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  <a:hlinkClick r:id="rId6"/>
              </a:rPr>
              <a:t>www.international.uni-mainz.de/exchange/gis/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download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section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263525" indent="-263525"/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3525" indent="-263525"/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3525" indent="-263525"/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3525" indent="-263525"/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Courses of the Rhine-Main University Alliance (RMU)</a:t>
            </a:r>
          </a:p>
          <a:p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You will receive more information on this via e-mail! </a:t>
            </a:r>
          </a:p>
          <a:p>
            <a:pPr marL="263525" indent="-263525"/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A53207B-4E72-48AD-917C-89D0BB7A2C32}"/>
              </a:ext>
            </a:extLst>
          </p:cNvPr>
          <p:cNvSpPr txBox="1"/>
          <p:nvPr/>
        </p:nvSpPr>
        <p:spPr>
          <a:xfrm>
            <a:off x="495300" y="4085324"/>
            <a:ext cx="82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endParaRPr lang="de-DE" sz="2000" b="1" dirty="0">
              <a:solidFill>
                <a:srgbClr val="C4122F"/>
              </a:solidFill>
              <a:latin typeface="Arial Narrow" panose="020B0606020202030204" pitchFamily="34" charset="0"/>
              <a:ea typeface="Times New Roman" charset="0"/>
              <a:cs typeface="Garamond"/>
            </a:endParaRPr>
          </a:p>
          <a:p>
            <a:pPr lvl="0">
              <a:spcBef>
                <a:spcPct val="0"/>
              </a:spcBef>
              <a:defRPr/>
            </a:pP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Further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  <a:cs typeface="Garamond"/>
              </a:rPr>
              <a:t>Recommendation</a:t>
            </a:r>
            <a:endParaRPr lang="de-DE" sz="1600" b="1" i="1" dirty="0">
              <a:solidFill>
                <a:srgbClr val="C4122F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0904E7B-DBE3-4316-B316-BC0A59D59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81" y="4559321"/>
            <a:ext cx="2657475" cy="10668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522189F-88BA-421D-B53E-ED66F934D6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50" y="1626332"/>
            <a:ext cx="310515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8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extplatzhalter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185776"/>
            <a:ext cx="1701676" cy="170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platzhalter 1"/>
          <p:cNvSpPr txBox="1">
            <a:spLocks/>
          </p:cNvSpPr>
          <p:nvPr/>
        </p:nvSpPr>
        <p:spPr>
          <a:xfrm>
            <a:off x="677953" y="1693714"/>
            <a:ext cx="744855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WHAT DO I NEED FOR</a:t>
            </a:r>
            <a:r>
              <a:rPr kumimoji="0" lang="de-DE" sz="2000" b="1" i="0" u="none" strike="noStrike" kern="1200" cap="none" spc="0" normalizeH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THE REGISTRATION?</a:t>
            </a:r>
            <a:endParaRPr kumimoji="0" lang="de-DE" sz="2000" b="1" i="1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8" name="Rechteck 17"/>
          <p:cNvSpPr/>
          <p:nvPr/>
        </p:nvSpPr>
        <p:spPr>
          <a:xfrm>
            <a:off x="775176" y="2289284"/>
            <a:ext cx="5526770" cy="286232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Computer and printer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Course catalogue JOGU-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StINe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(without Login)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Registration form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List of academic advisors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Personal advice by the academic advisors</a:t>
            </a:r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 4 –</a:t>
            </a:r>
            <a:r>
              <a:rPr lang="de-DE" sz="32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</a:rPr>
              <a:t> </a:t>
            </a:r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HOW DO I REGISTER FOR COURSES?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0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D3A9B3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1</a:t>
            </a:r>
            <a:r>
              <a:rPr lang="de-DE" sz="3200" b="1" i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</a:t>
            </a:r>
            <a:r>
              <a:rPr lang="de-DE" sz="32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INTRODUCTION</a:t>
            </a:r>
            <a:endParaRPr lang="de-DE" sz="4000" b="1" i="1" dirty="0">
              <a:solidFill>
                <a:srgbClr val="9A4E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4582" y="1561844"/>
            <a:ext cx="42660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YOU HAVE MANY QUESTIONS…</a:t>
            </a:r>
            <a:b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de-DE" sz="2000" b="1" dirty="0">
              <a:solidFill>
                <a:srgbClr val="9A4E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672" y="2208175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453" y="358219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5811" y="5053546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Inhaltsplatzhalter 5"/>
          <p:cNvSpPr>
            <a:spLocks noGrp="1"/>
          </p:cNvSpPr>
          <p:nvPr>
            <p:ph sz="half" idx="2"/>
          </p:nvPr>
        </p:nvSpPr>
        <p:spPr>
          <a:xfrm>
            <a:off x="2359742" y="2403720"/>
            <a:ext cx="7317658" cy="36084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Who can help answer all my questions?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Where can I get advice?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Which courses can I attend at JGU as an exchange student?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How can I find courses in the JGU course catalogue?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Which courses are taught in English or in another foreign language?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How can I register for courses and when is the deadline?</a:t>
            </a:r>
          </a:p>
          <a:p>
            <a:pPr marL="0" lvl="0" indent="0">
              <a:spcBef>
                <a:spcPts val="0"/>
              </a:spcBef>
              <a:buNone/>
            </a:pPr>
            <a:endParaRPr lang="de-DE" sz="1800" b="1" dirty="0">
              <a:solidFill>
                <a:srgbClr val="C1092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de-DE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19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extplatzhalter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824" y="274638"/>
            <a:ext cx="1107075" cy="11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hteck 1"/>
          <p:cNvSpPr/>
          <p:nvPr/>
        </p:nvSpPr>
        <p:spPr>
          <a:xfrm>
            <a:off x="303369" y="1700808"/>
            <a:ext cx="5444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ct val="20000"/>
              </a:spcBef>
              <a:defRPr/>
            </a:pPr>
            <a:r>
              <a:rPr lang="de-DE" sz="2000" b="1" kern="0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WHAT DO I NEED TO CONSIDER? „DO‘S &amp; DON‘TS“</a:t>
            </a:r>
          </a:p>
        </p:txBody>
      </p:sp>
      <p:sp>
        <p:nvSpPr>
          <p:cNvPr id="15" name="Rechteck 14"/>
          <p:cNvSpPr/>
          <p:nvPr/>
        </p:nvSpPr>
        <p:spPr>
          <a:xfrm>
            <a:off x="303369" y="2187255"/>
            <a:ext cx="9092123" cy="378565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DO</a:t>
            </a:r>
            <a:r>
              <a:rPr lang="en-US" sz="2000" b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’S: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LEARNING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AGREEMENT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The selection of courses should resemble the courses selected in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Learning Agreement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ECTS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f possible, half of the courses should be selected from the major subject (see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admission letter)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lvl="0" indent="-342900" defTabSz="914400">
              <a:defRPr/>
            </a:pPr>
            <a:endParaRPr lang="en-US" sz="2000" kern="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19138" lvl="0" indent="-719138" defTabSz="914400">
              <a:defRPr/>
            </a:pPr>
            <a:r>
              <a:rPr lang="de-DE" sz="2000" b="1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DON‘T‘S:</a:t>
            </a:r>
          </a:p>
          <a:p>
            <a:pPr marL="719138" lvl="0" indent="-719138" defTabSz="914400">
              <a:defRPr/>
            </a:pP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Courses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offered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School of Music,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Academy of Fine Arts and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Medicine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(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except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non</a:t>
            </a:r>
          </a:p>
          <a:p>
            <a:pPr marL="719138" lvl="0" indent="-719138" defTabSz="914400">
              <a:defRPr/>
            </a:pP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German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courses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are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unfortunately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 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open</a:t>
            </a:r>
            <a:r>
              <a:rPr lang="de-DE" sz="2000" b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exchange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students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from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other</a:t>
            </a:r>
            <a:r>
              <a:rPr lang="de-DE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kern="0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subjects</a:t>
            </a:r>
            <a:endParaRPr kumimoji="0" lang="de-DE" sz="20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84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extplatzhalter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5300" y="1583809"/>
            <a:ext cx="84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  <a:cs typeface="Arial" panose="020B0604020202020204" pitchFamily="34" charset="0"/>
              </a:rPr>
              <a:t>WHEN IS THE DEADLINE TO REGISTER?</a:t>
            </a:r>
          </a:p>
        </p:txBody>
      </p:sp>
      <p:sp>
        <p:nvSpPr>
          <p:cNvPr id="10" name="Rechteck 9"/>
          <p:cNvSpPr/>
          <p:nvPr/>
        </p:nvSpPr>
        <p:spPr>
          <a:xfrm>
            <a:off x="495300" y="2291467"/>
            <a:ext cx="8448675" cy="193899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deadlines for the registration are determined by the different departments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There is </a:t>
            </a:r>
            <a:r>
              <a:rPr lang="en-US" sz="2000" kern="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 general registration deadline</a:t>
            </a:r>
            <a:endParaRPr lang="en-US" sz="2000" kern="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Ideally you should know which courses you want to attend at the beginning of the lecture period or at the end of the first week of the lecture period</a:t>
            </a:r>
            <a:endParaRPr kumimoji="0" lang="en-US" sz="2000" b="0" i="0" u="none" strike="noStrike" kern="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824" y="274638"/>
            <a:ext cx="1107075" cy="11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0244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extplatzhalter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5300" y="1583809"/>
            <a:ext cx="84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  <a:cs typeface="Arial" panose="020B0604020202020204" pitchFamily="34" charset="0"/>
              </a:rPr>
              <a:t>COURSE REGISTRATION: EXCEPTION 1: LAW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284" y="3273477"/>
            <a:ext cx="1372116" cy="137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71437" y="2317207"/>
            <a:ext cx="9296400" cy="2342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0588" lvl="1" indent="-439738">
              <a:lnSpc>
                <a:spcPct val="107000"/>
              </a:lnSpc>
              <a:buFont typeface="Wingdings"/>
              <a:buChar char="à"/>
            </a:pP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To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register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Law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courses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you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need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a </a:t>
            </a:r>
            <a:r>
              <a:rPr lang="de-DE" sz="2000" b="1" dirty="0" err="1">
                <a:solidFill>
                  <a:srgbClr val="C4122F"/>
                </a:solidFill>
                <a:latin typeface="Arial Narrow" pitchFamily="34" charset="0"/>
                <a:cs typeface="Times New Roman" panose="02020603050405020304" pitchFamily="18" charset="0"/>
              </a:rPr>
              <a:t>special</a:t>
            </a:r>
            <a:r>
              <a:rPr lang="de-DE" sz="2000" b="1" dirty="0">
                <a:solidFill>
                  <a:srgbClr val="C4122F"/>
                </a:solidFill>
                <a:latin typeface="Arial Narrow" pitchFamily="34" charset="0"/>
                <a:cs typeface="Times New Roman" panose="02020603050405020304" pitchFamily="18" charset="0"/>
              </a:rPr>
              <a:t> form</a:t>
            </a:r>
          </a:p>
          <a:p>
            <a:pPr marL="890588" lvl="1" indent="-439738">
              <a:lnSpc>
                <a:spcPct val="107000"/>
              </a:lnSpc>
              <a:buFont typeface="Wingdings"/>
              <a:buChar char="à"/>
            </a:pPr>
            <a:endParaRPr lang="de-DE" sz="2000" b="1" dirty="0">
              <a:solidFill>
                <a:srgbClr val="C4122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890588" lvl="1" indent="-439738">
              <a:lnSpc>
                <a:spcPct val="107000"/>
              </a:lnSpc>
              <a:buFont typeface="Wingdings"/>
              <a:buChar char="à"/>
            </a:pP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You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get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it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from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academic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advisor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exchange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students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Mr. Klaus Mayer </a:t>
            </a:r>
          </a:p>
          <a:p>
            <a:pPr marL="890588" lvl="1" indent="-439738">
              <a:lnSpc>
                <a:spcPct val="107000"/>
              </a:lnSpc>
              <a:buFont typeface="Wingdings"/>
              <a:buChar char="à"/>
            </a:pPr>
            <a:endParaRPr lang="de-DE" sz="2000" b="1" dirty="0">
              <a:solidFill>
                <a:srgbClr val="C0000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890588" lvl="1" indent="-439738">
              <a:lnSpc>
                <a:spcPct val="107000"/>
              </a:lnSpc>
              <a:buFont typeface="Wingdings"/>
              <a:buChar char="à"/>
            </a:pP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office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hours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and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more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information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please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see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information</a:t>
            </a:r>
            <a:r>
              <a:rPr lang="de-DE" sz="2000" b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sheet</a:t>
            </a:r>
            <a:r>
              <a:rPr lang="de-DE" sz="2000" b="1" dirty="0">
                <a:solidFill>
                  <a:srgbClr val="C0000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450850" lvl="1">
              <a:lnSpc>
                <a:spcPct val="107000"/>
              </a:lnSpc>
            </a:pP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      of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i="1" dirty="0">
                <a:latin typeface="Arial Narrow" pitchFamily="34" charset="0"/>
                <a:cs typeface="Times New Roman" panose="02020603050405020304" pitchFamily="18" charset="0"/>
              </a:rPr>
              <a:t>Auslandsbüro Jura </a:t>
            </a:r>
            <a:endParaRPr lang="de-DE" i="1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890588" lvl="1" indent="-439738">
              <a:lnSpc>
                <a:spcPct val="107000"/>
              </a:lnSpc>
            </a:pPr>
            <a:endParaRPr lang="de-DE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4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1"/>
          <p:cNvSpPr txBox="1"/>
          <p:nvPr/>
        </p:nvSpPr>
        <p:spPr>
          <a:xfrm>
            <a:off x="620561" y="2213582"/>
            <a:ext cx="7789999" cy="362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lnSpc>
                <a:spcPct val="107000"/>
              </a:lnSpc>
            </a:pP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Course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registration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Economic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courses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students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</a:rPr>
              <a:t>enrolled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</a:rPr>
              <a:t> in Economics</a:t>
            </a:r>
          </a:p>
          <a:p>
            <a:pPr marL="0" lvl="1">
              <a:lnSpc>
                <a:spcPct val="107000"/>
              </a:lnSpc>
            </a:pPr>
            <a:endParaRPr lang="de-DE" sz="20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07000"/>
              </a:lnSpc>
              <a:buFont typeface="Wingdings" panose="05000000000000000000" pitchFamily="2" charset="2"/>
              <a:buChar char="à"/>
            </a:pPr>
            <a:r>
              <a:rPr lang="de-DE" sz="2000" b="1" dirty="0">
                <a:solidFill>
                  <a:srgbClr val="C4122F"/>
                </a:solidFill>
                <a:latin typeface="Arial Narrow" pitchFamily="34" charset="0"/>
                <a:cs typeface="Times New Roman" panose="02020603050405020304" pitchFamily="18" charset="0"/>
              </a:rPr>
              <a:t>online via JOGU-StINe</a:t>
            </a:r>
          </a:p>
          <a:p>
            <a:pPr marL="342900" lvl="1" indent="-342900">
              <a:lnSpc>
                <a:spcPct val="107000"/>
              </a:lnSpc>
              <a:buFont typeface="Wingdings" panose="05000000000000000000" pitchFamily="2" charset="2"/>
              <a:buChar char="à"/>
            </a:pPr>
            <a:endParaRPr lang="de-DE" sz="20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marL="0" lvl="1">
              <a:lnSpc>
                <a:spcPct val="107000"/>
              </a:lnSpc>
            </a:pP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TAN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list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required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already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got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it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when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you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de-DE" sz="2000" dirty="0" err="1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enrolled</a:t>
            </a: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de-DE" sz="2000" b="1" dirty="0">
              <a:latin typeface="Arial Narrow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0850" lvl="1" indent="-450850">
              <a:lnSpc>
                <a:spcPct val="107000"/>
              </a:lnSpc>
            </a:pPr>
            <a:endParaRPr lang="de-DE" dirty="0">
              <a:latin typeface="Arial Narrow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lvl="1" indent="-457200">
              <a:lnSpc>
                <a:spcPct val="107000"/>
              </a:lnSpc>
            </a:pPr>
            <a:r>
              <a:rPr lang="en-GB" sz="2000" dirty="0">
                <a:latin typeface="Arial Narrow"/>
                <a:cs typeface="Times New Roman"/>
              </a:rPr>
              <a:t>Questions regarding the selection of courses can be answered by the ERASMUS Office </a:t>
            </a:r>
            <a:r>
              <a:rPr lang="en-GB" sz="2000" dirty="0">
                <a:latin typeface="Arial Narrow"/>
                <a:cs typeface="Times New Roman"/>
                <a:hlinkClick r:id="rId2"/>
              </a:rPr>
              <a:t>erasmus-wiwi@uni-mainz.de</a:t>
            </a:r>
            <a:r>
              <a:rPr lang="en-GB" sz="2000" dirty="0">
                <a:latin typeface="Arial Narrow"/>
                <a:cs typeface="Times New Roman"/>
              </a:rPr>
              <a:t> or the International Office (non-ERASMUS) </a:t>
            </a:r>
            <a:r>
              <a:rPr lang="en-GB" sz="2000" dirty="0">
                <a:latin typeface="Arial Narrow"/>
                <a:cs typeface="Times New Roman"/>
                <a:hlinkClick r:id="rId3"/>
              </a:rPr>
              <a:t>fb03-international@uni-mainz.de</a:t>
            </a:r>
            <a:r>
              <a:rPr lang="en-GB" sz="2000" dirty="0">
                <a:latin typeface="Arial Narrow"/>
                <a:cs typeface="Times New Roman"/>
              </a:rPr>
              <a:t> of the Gutenberg School of Management and Economics.</a:t>
            </a:r>
          </a:p>
          <a:p>
            <a:pPr marL="450850" lvl="1" indent="-450850">
              <a:lnSpc>
                <a:spcPct val="107000"/>
              </a:lnSpc>
            </a:pPr>
            <a:endParaRPr lang="de-DE" dirty="0">
              <a:latin typeface="Arial Narrow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extplatzhalter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5300" y="1583809"/>
            <a:ext cx="84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  <a:cs typeface="Arial" panose="020B0604020202020204" pitchFamily="34" charset="0"/>
              </a:rPr>
              <a:t>COURSE REGISTRATION: EXCEPTION 2: ECONOMICS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3490" y="4033043"/>
            <a:ext cx="1373014" cy="137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1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/>
          <a:srcRect t="2778" b="2778"/>
          <a:stretch/>
        </p:blipFill>
        <p:spPr bwMode="auto">
          <a:xfrm>
            <a:off x="6385349" y="3056796"/>
            <a:ext cx="3262010" cy="26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95299" y="1583809"/>
            <a:ext cx="8448675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184150">
              <a:lnSpc>
                <a:spcPct val="107000"/>
              </a:lnSpc>
              <a:spcAft>
                <a:spcPts val="0"/>
              </a:spcAft>
            </a:pPr>
            <a:r>
              <a:rPr lang="de-DE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REGISTRATION STEP 1:</a:t>
            </a:r>
          </a:p>
          <a:p>
            <a:pPr marL="450850" indent="-184150">
              <a:lnSpc>
                <a:spcPct val="107000"/>
              </a:lnSpc>
              <a:spcAft>
                <a:spcPts val="0"/>
              </a:spcAft>
            </a:pPr>
            <a:r>
              <a:rPr lang="de-DE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DOWNLOAD AND FILL IN THE REGISTRATION FORM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5629" y="2481022"/>
            <a:ext cx="7884368" cy="26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07000"/>
              </a:lnSpc>
            </a:pP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Where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do I find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form „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registration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for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exchange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students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 ?</a:t>
            </a: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7000"/>
              </a:lnSpc>
            </a:pP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7000"/>
              </a:lnSpc>
            </a:pP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In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„Downloads and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Links“section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on</a:t>
            </a:r>
          </a:p>
          <a:p>
            <a:pPr marL="0" lvl="1">
              <a:lnSpc>
                <a:spcPct val="107000"/>
              </a:lnSpc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  <a:hlinkClick r:id="rId5"/>
              </a:rPr>
              <a:t>www.international-office.uni-mainz.de/exchange/gis/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de-DE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07000"/>
              </a:lnSpc>
            </a:pPr>
            <a:r>
              <a:rPr lang="de-DE" sz="2000" dirty="0">
                <a:latin typeface="Arial Narrow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Open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document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and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fill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it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 out</a:t>
            </a:r>
          </a:p>
          <a:p>
            <a:pPr marL="735330" indent="-285750">
              <a:lnSpc>
                <a:spcPct val="107000"/>
              </a:lnSpc>
              <a:spcAft>
                <a:spcPts val="0"/>
              </a:spcAft>
            </a:pPr>
            <a:endParaRPr lang="de-DE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735330" indent="-285750">
              <a:lnSpc>
                <a:spcPct val="107000"/>
              </a:lnSpc>
              <a:spcAft>
                <a:spcPts val="0"/>
              </a:spcAft>
            </a:pPr>
            <a:endParaRPr lang="de-DE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Gerade Verbindung mit Pfeil 15"/>
          <p:cNvCxnSpPr>
            <a:cxnSpLocks/>
          </p:cNvCxnSpPr>
          <p:nvPr/>
        </p:nvCxnSpPr>
        <p:spPr>
          <a:xfrm flipV="1">
            <a:off x="5721733" y="3640015"/>
            <a:ext cx="529598" cy="75686"/>
          </a:xfrm>
          <a:prstGeom prst="straightConnector1">
            <a:avLst/>
          </a:prstGeom>
          <a:ln w="28575">
            <a:solidFill>
              <a:srgbClr val="6D6E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6312877" y="3509178"/>
            <a:ext cx="3145774" cy="360040"/>
          </a:xfrm>
          <a:prstGeom prst="ellipse">
            <a:avLst/>
          </a:prstGeom>
          <a:noFill/>
          <a:ln>
            <a:solidFill>
              <a:srgbClr val="6D6E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 Narrow" panose="020B060602020203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88654">
            <a:off x="4312031" y="4934306"/>
            <a:ext cx="975356" cy="9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 l="50557" t="45359" r="27236" b="41201"/>
          <a:stretch>
            <a:fillRect/>
          </a:stretch>
        </p:blipFill>
        <p:spPr bwMode="auto">
          <a:xfrm>
            <a:off x="6794355" y="422961"/>
            <a:ext cx="2664296" cy="90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014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69362" y="1609330"/>
            <a:ext cx="2206523" cy="401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Fill in the form</a:t>
            </a: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en-US" sz="2000" b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de-DE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de-DE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 defTabSz="914400">
              <a:lnSpc>
                <a:spcPct val="107000"/>
              </a:lnSpc>
              <a:buFont typeface="+mj-lt"/>
              <a:buAutoNum type="arabicParenBoth"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Personal data</a:t>
            </a:r>
          </a:p>
          <a:p>
            <a:pPr marL="609600" lvl="0" indent="-342900" defTabSz="914400">
              <a:lnSpc>
                <a:spcPct val="107000"/>
              </a:lnSpc>
              <a:buFont typeface="+mj-lt"/>
              <a:buAutoNum type="arabicParenBoth"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Major subject</a:t>
            </a:r>
          </a:p>
          <a:p>
            <a:pPr marL="609600" indent="-342900">
              <a:lnSpc>
                <a:spcPct val="107000"/>
              </a:lnSpc>
              <a:buFont typeface="+mj-lt"/>
              <a:buAutoNum type="arabicParenBoth"/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“I‘m newly enrolled at JGU”</a:t>
            </a:r>
          </a:p>
          <a:p>
            <a:pPr marL="266700">
              <a:lnSpc>
                <a:spcPct val="107000"/>
              </a:lnSpc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buFont typeface="+mj-lt"/>
              <a:buAutoNum type="arabicParenBoth"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buFont typeface="+mj-lt"/>
              <a:buAutoNum type="arabicParenBoth"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29101" y="1601848"/>
            <a:ext cx="7286888" cy="512022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47115" y="2795280"/>
            <a:ext cx="71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(1)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387954" y="4016847"/>
            <a:ext cx="813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(3)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387954" y="3322116"/>
            <a:ext cx="57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(2)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6998">
            <a:off x="58789" y="2097368"/>
            <a:ext cx="606961" cy="606961"/>
          </a:xfrm>
          <a:prstGeom prst="rect">
            <a:avLst/>
          </a:prstGeom>
        </p:spPr>
      </p:pic>
      <p:sp>
        <p:nvSpPr>
          <p:cNvPr id="19" name="Titel 3"/>
          <p:cNvSpPr txBox="1">
            <a:spLocks/>
          </p:cNvSpPr>
          <p:nvPr/>
        </p:nvSpPr>
        <p:spPr>
          <a:xfrm>
            <a:off x="0" y="409228"/>
            <a:ext cx="9906000" cy="1143000"/>
          </a:xfrm>
          <a:prstGeom prst="rect">
            <a:avLst/>
          </a:prstGeom>
          <a:solidFill>
            <a:srgbClr val="ECECE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40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3650" y="1595335"/>
            <a:ext cx="7164268" cy="5034065"/>
          </a:xfrm>
          <a:prstGeom prst="rect">
            <a:avLst/>
          </a:prstGeom>
        </p:spPr>
      </p:pic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389628" y="1771081"/>
            <a:ext cx="2516372" cy="4677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ar-YE" sz="2000" b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ar-YE" sz="2000" b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</a:pPr>
            <a:r>
              <a:rPr lang="en-US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Fill in the form and print it out</a:t>
            </a:r>
            <a:endParaRPr lang="ar-YE" sz="2000" b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marL="266700" lvl="0" defTabSz="914400">
              <a:lnSpc>
                <a:spcPct val="107000"/>
              </a:lnSpc>
            </a:pP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(4)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Courses</a:t>
            </a:r>
          </a:p>
          <a:p>
            <a:pPr marL="266700" lvl="0" defTabSz="914400">
              <a:lnSpc>
                <a:spcPct val="107000"/>
              </a:lnSpc>
            </a:pP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(5) Once you’ve completed the form, save it and send it via </a:t>
            </a:r>
            <a:r>
              <a:rPr lang="de-DE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</a:t>
            </a:r>
            <a:r>
              <a:rPr lang="de-DE" sz="2000" dirty="0">
                <a:latin typeface="Arial Narrow" panose="020B0606020202030204" pitchFamily="34" charset="0"/>
                <a:cs typeface="Arial" panose="020B0604020202020204" pitchFamily="34" charset="0"/>
              </a:rPr>
              <a:t>-mail </a:t>
            </a:r>
            <a:r>
              <a:rPr lang="en-US" sz="20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your departmental coordinator.</a:t>
            </a:r>
            <a:endParaRPr lang="de-DE" sz="2000" dirty="0">
              <a:solidFill>
                <a:prstClr val="black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de-DE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342900"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52153" y="4249233"/>
            <a:ext cx="713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 Narrow" panose="020B0606020202030204" pitchFamily="34" charset="0"/>
              </a:rPr>
              <a:t>(4)</a:t>
            </a:r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0" y="409228"/>
            <a:ext cx="9906000" cy="1143000"/>
          </a:xfrm>
          <a:prstGeom prst="rect">
            <a:avLst/>
          </a:prstGeom>
          <a:solidFill>
            <a:srgbClr val="ECECEC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de-DE" sz="2400" b="1" i="1" u="none" strike="noStrike" kern="1200" cap="none" spc="0" normalizeH="0" baseline="0" noProof="0" dirty="0">
              <a:ln>
                <a:noFill/>
              </a:ln>
              <a:solidFill>
                <a:srgbClr val="6D6E7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801C5D-935E-4035-9C88-1EA143F0F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1034">
            <a:off x="8210344" y="723778"/>
            <a:ext cx="606961" cy="606961"/>
          </a:xfrm>
          <a:prstGeom prst="rect">
            <a:avLst/>
          </a:prstGeom>
        </p:spPr>
      </p:pic>
      <p:pic>
        <p:nvPicPr>
          <p:cNvPr id="7" name="Grafik 6" descr="E-Mail">
            <a:extLst>
              <a:ext uri="{FF2B5EF4-FFF2-40B4-BE49-F238E27FC236}">
                <a16:creationId xmlns:a16="http://schemas.microsoft.com/office/drawing/2014/main" id="{3AE6F260-EAC5-4D9D-9FB0-9A8C57D1AB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39200" y="5468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8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20" name="Textplatzhalter 1"/>
          <p:cNvSpPr txBox="1">
            <a:spLocks/>
          </p:cNvSpPr>
          <p:nvPr/>
        </p:nvSpPr>
        <p:spPr>
          <a:xfrm>
            <a:off x="0" y="980728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400">
              <a:spcBef>
                <a:spcPct val="20000"/>
              </a:spcBef>
              <a:buFont typeface="Arial" charset="0"/>
              <a:buNone/>
              <a:defRPr/>
            </a:pPr>
            <a:endParaRPr lang="de-DE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4817" y="1583809"/>
            <a:ext cx="8448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charset="0"/>
                <a:cs typeface="Arial" panose="020B0604020202020204" pitchFamily="34" charset="0"/>
              </a:rPr>
              <a:t>REGISTRATION STEP 2:</a:t>
            </a:r>
          </a:p>
          <a:p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  <a:ea typeface="Times New Roman" charset="0"/>
                <a:cs typeface="Arial" panose="020B0604020202020204" pitchFamily="34" charset="0"/>
              </a:rPr>
              <a:t>PERSONAL CONSULTATION WITH YOUR ACADEMIC ADVISOR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04816" y="2592888"/>
            <a:ext cx="8274427" cy="389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1. Check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list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“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Academic </a:t>
            </a:r>
            <a:r>
              <a:rPr lang="de-DE" sz="2000" b="1" dirty="0" err="1">
                <a:solidFill>
                  <a:srgbClr val="C4122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advisors</a:t>
            </a:r>
            <a:r>
              <a:rPr lang="de-DE" sz="2000" b="1" dirty="0">
                <a:solidFill>
                  <a:srgbClr val="C4122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for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course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registration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exchange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students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“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find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your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contact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person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in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department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(s) </a:t>
            </a:r>
          </a:p>
          <a:p>
            <a:pPr lvl="0">
              <a:lnSpc>
                <a:spcPct val="107000"/>
              </a:lnSpc>
            </a:pPr>
            <a:endParaRPr lang="de-DE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2. Write an email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to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relevant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academic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advisor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your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filled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out form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attached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and,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if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need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be</a:t>
            </a:r>
            <a:r>
              <a:rPr lang="de-DE" sz="2000"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arrange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personal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consultation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with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him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or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her </a:t>
            </a:r>
          </a:p>
          <a:p>
            <a:pPr lvl="0">
              <a:lnSpc>
                <a:spcPct val="107000"/>
              </a:lnSpc>
            </a:pPr>
            <a:endParaRPr lang="de-DE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Where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do I find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b="1" dirty="0" err="1">
                <a:solidFill>
                  <a:srgbClr val="6D6E7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list</a:t>
            </a:r>
            <a:r>
              <a:rPr lang="de-DE" sz="2000" b="1" dirty="0">
                <a:solidFill>
                  <a:srgbClr val="6D6E7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à"/>
            </a:pP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In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„Downloads and Links“ </a:t>
            </a:r>
            <a:r>
              <a:rPr lang="de-DE" sz="20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section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on </a:t>
            </a:r>
          </a:p>
          <a:p>
            <a:pPr lvl="0">
              <a:lnSpc>
                <a:spcPct val="107000"/>
              </a:lnSpc>
            </a:pP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  <a:hlinkClick r:id="rId4"/>
              </a:rPr>
              <a:t>www.international-office.uni-mainz.de/exchange/gis/</a:t>
            </a:r>
            <a:r>
              <a:rPr lang="de-DE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20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6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 l="69457" t="45359" r="11171" b="48761"/>
          <a:stretch>
            <a:fillRect/>
          </a:stretch>
        </p:blipFill>
        <p:spPr bwMode="auto">
          <a:xfrm>
            <a:off x="5692278" y="4512337"/>
            <a:ext cx="337408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ECECEC"/>
          </a:solidFill>
        </p:spPr>
        <p:txBody>
          <a:bodyPr>
            <a:normAutofit/>
          </a:bodyPr>
          <a:lstStyle/>
          <a:p>
            <a:pPr algn="l"/>
            <a:r>
              <a:rPr lang="de-DE" sz="3200" b="1" dirty="0">
                <a:solidFill>
                  <a:srgbClr val="6D6E71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  <a:endParaRPr lang="de-DE" sz="2400" b="1" i="1" dirty="0">
              <a:solidFill>
                <a:srgbClr val="6D6E7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49612" t="22680" r="33851" b="66400"/>
          <a:stretch>
            <a:fillRect/>
          </a:stretch>
        </p:blipFill>
        <p:spPr bwMode="auto">
          <a:xfrm>
            <a:off x="7157120" y="393852"/>
            <a:ext cx="252028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93611" y="5389594"/>
            <a:ext cx="975356" cy="9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419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D3A9B3"/>
          </a:solidFill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de-DE" sz="3200" b="1" i="1" dirty="0">
              <a:solidFill>
                <a:srgbClr val="9A4E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603169" y="2749950"/>
            <a:ext cx="9250495" cy="346282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Give an 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overview </a:t>
            </a: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of your exchange semester at JGU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000" dirty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Answer 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general questions </a:t>
            </a: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about the course registration process:</a:t>
            </a:r>
          </a:p>
          <a:p>
            <a:pPr algn="just">
              <a:spcBef>
                <a:spcPts val="0"/>
              </a:spcBef>
            </a:pPr>
            <a:endParaRPr lang="en-US" sz="2000" dirty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How do I register? </a:t>
            </a: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Where do I find the registration form?</a:t>
            </a: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Problems with downloading the form? </a:t>
            </a: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How do I fill in the form? </a:t>
            </a: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95300" y="1639372"/>
            <a:ext cx="345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…WE HAVE THE ANSWERS! </a:t>
            </a:r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sz="2000" b="1" dirty="0">
              <a:solidFill>
                <a:srgbClr val="9A4E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5068" y="196927"/>
            <a:ext cx="1220711" cy="12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feld 14"/>
          <p:cNvSpPr txBox="1"/>
          <p:nvPr/>
        </p:nvSpPr>
        <p:spPr>
          <a:xfrm>
            <a:off x="495300" y="2057867"/>
            <a:ext cx="325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GIS</a:t>
            </a:r>
            <a:r>
              <a:rPr lang="de-DE" sz="2000" b="1" dirty="0">
                <a:solidFill>
                  <a:srgbClr val="8A9B7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5302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D3A9B3"/>
          </a:solidFill>
        </p:spPr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</a:t>
            </a:r>
            <a:endParaRPr lang="de-DE" sz="3200" b="1" i="1" dirty="0">
              <a:solidFill>
                <a:srgbClr val="9A4E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571499" y="2796889"/>
            <a:ext cx="8915401" cy="3451511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Answer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your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academic</a:t>
            </a: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questions</a:t>
            </a:r>
          </a:p>
          <a:p>
            <a:pPr algn="just">
              <a:spcBef>
                <a:spcPts val="0"/>
              </a:spcBef>
            </a:pPr>
            <a:endParaRPr lang="en-US" sz="2000" dirty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Give you advice on your 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choice of courses </a:t>
            </a:r>
            <a:r>
              <a:rPr lang="en-US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and the </a:t>
            </a:r>
            <a:r>
              <a:rPr lang="en-US" sz="2000" b="1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course contents:</a:t>
            </a:r>
          </a:p>
          <a:p>
            <a:pPr algn="just">
              <a:spcBef>
                <a:spcPts val="0"/>
              </a:spcBef>
            </a:pPr>
            <a:endParaRPr lang="en-US" sz="2000" b="1" dirty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How many ECTS?</a:t>
            </a: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Can I select this specific course?</a:t>
            </a: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Which courses are right for me?</a:t>
            </a:r>
          </a:p>
          <a:p>
            <a:pPr lvl="1" algn="just"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What language skills do I need for the course?</a:t>
            </a:r>
          </a:p>
          <a:p>
            <a:pPr algn="just">
              <a:spcBef>
                <a:spcPts val="0"/>
              </a:spcBef>
            </a:pPr>
            <a:endParaRPr lang="en-US" sz="2000" dirty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de-DE" sz="2000" b="1" dirty="0" err="1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Sign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registration</a:t>
            </a:r>
            <a:r>
              <a:rPr lang="de-DE" sz="2000" dirty="0">
                <a:latin typeface="Arial Narrow" panose="020B0606020202030204" pitchFamily="34" charset="0"/>
                <a:ea typeface="Calibri"/>
                <a:cs typeface="Arial" panose="020B0604020202020204" pitchFamily="34" charset="0"/>
              </a:rPr>
              <a:t> form </a:t>
            </a:r>
            <a:endParaRPr lang="en-US" sz="2000" dirty="0"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200" i="1" dirty="0">
              <a:solidFill>
                <a:srgbClr val="92D050"/>
              </a:solidFill>
              <a:latin typeface="Arial Narrow" panose="020B0606020202030204" pitchFamily="34" charset="0"/>
              <a:cs typeface="+mn-cs"/>
            </a:endParaRPr>
          </a:p>
          <a:p>
            <a:pPr marL="0" indent="0">
              <a:buNone/>
            </a:pPr>
            <a:endParaRPr lang="de-DE" dirty="0">
              <a:latin typeface="Arial Narrow" panose="020B0606020202030204" pitchFamily="34" charset="0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95300" y="1639372"/>
            <a:ext cx="3641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…WE HAVE THE ANSWERS! </a:t>
            </a:r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de-DE" sz="2000" b="1" dirty="0">
              <a:solidFill>
                <a:srgbClr val="9A4E6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97759" y="2053787"/>
            <a:ext cx="923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DEPARTMENTAL ACADEMIC ADVISORS &amp; ERASMUS DEPARTMENTAL COORDINATORS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5068" y="196927"/>
            <a:ext cx="1220711" cy="12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820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/>
          <a:srcRect t="22296" r="76452" b="17306"/>
          <a:stretch/>
        </p:blipFill>
        <p:spPr bwMode="auto">
          <a:xfrm>
            <a:off x="5695728" y="1417637"/>
            <a:ext cx="3791172" cy="512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95301" y="2058511"/>
            <a:ext cx="6430418" cy="4570889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</a:rPr>
              <a:t>Central Administration</a:t>
            </a:r>
            <a:r>
              <a:rPr lang="de-DE" sz="2000" dirty="0">
                <a:latin typeface="Arial Narrow" panose="020B0606020202030204" pitchFamily="34" charset="0"/>
              </a:rPr>
              <a:t> </a:t>
            </a:r>
          </a:p>
          <a:p>
            <a:pPr lvl="1"/>
            <a:r>
              <a:rPr lang="de-DE" dirty="0">
                <a:latin typeface="Arial Narrow" panose="020B0606020202030204" pitchFamily="34" charset="0"/>
              </a:rPr>
              <a:t>GIS Services / International Office </a:t>
            </a:r>
          </a:p>
          <a:p>
            <a:pPr lvl="1"/>
            <a:r>
              <a:rPr lang="de-DE" dirty="0">
                <a:latin typeface="Arial Narrow" panose="020B0606020202030204" pitchFamily="34" charset="0"/>
              </a:rPr>
              <a:t>Student Services</a:t>
            </a:r>
          </a:p>
          <a:p>
            <a:pPr lvl="1"/>
            <a:r>
              <a:rPr lang="de-DE" dirty="0">
                <a:latin typeface="Arial Narrow" panose="020B0606020202030204" pitchFamily="34" charset="0"/>
              </a:rPr>
              <a:t>International Language Center etc.</a:t>
            </a:r>
          </a:p>
          <a:p>
            <a:pPr lvl="1"/>
            <a:endParaRPr lang="de-DE" dirty="0">
              <a:latin typeface="Arial Narrow" panose="020B0606020202030204" pitchFamily="34" charset="0"/>
            </a:endParaRPr>
          </a:p>
          <a:p>
            <a:r>
              <a:rPr lang="de-DE" sz="2000" b="1" dirty="0" err="1">
                <a:solidFill>
                  <a:srgbClr val="9A4E61"/>
                </a:solidFill>
                <a:latin typeface="Arial Narrow" panose="020B0606020202030204" pitchFamily="34" charset="0"/>
              </a:rPr>
              <a:t>Faculty</a:t>
            </a:r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</a:rPr>
              <a:t> – Department / Institute – </a:t>
            </a:r>
            <a:r>
              <a:rPr lang="de-DE" sz="2000" b="1" dirty="0" err="1">
                <a:solidFill>
                  <a:srgbClr val="9A4E61"/>
                </a:solidFill>
                <a:latin typeface="Arial Narrow" panose="020B0606020202030204" pitchFamily="34" charset="0"/>
              </a:rPr>
              <a:t>Subject</a:t>
            </a:r>
            <a:endParaRPr lang="de-DE" sz="2000" dirty="0">
              <a:latin typeface="Arial Narrow" panose="020B0606020202030204" pitchFamily="34" charset="0"/>
            </a:endParaRPr>
          </a:p>
          <a:p>
            <a:pPr lvl="1"/>
            <a:r>
              <a:rPr lang="de-DE" dirty="0" err="1">
                <a:latin typeface="Arial Narrow" panose="020B0606020202030204" pitchFamily="34" charset="0"/>
              </a:rPr>
              <a:t>Ten</a:t>
            </a:r>
            <a:r>
              <a:rPr lang="de-DE" dirty="0">
                <a:latin typeface="Arial Narrow" panose="020B0606020202030204" pitchFamily="34" charset="0"/>
              </a:rPr>
              <a:t> </a:t>
            </a:r>
            <a:r>
              <a:rPr lang="de-DE" dirty="0" err="1">
                <a:latin typeface="Arial Narrow" panose="020B0606020202030204" pitchFamily="34" charset="0"/>
              </a:rPr>
              <a:t>faculties</a:t>
            </a:r>
            <a:endParaRPr lang="de-DE" dirty="0">
              <a:latin typeface="Arial Narrow" panose="020B0606020202030204" pitchFamily="34" charset="0"/>
            </a:endParaRPr>
          </a:p>
          <a:p>
            <a:pPr lvl="1"/>
            <a:r>
              <a:rPr lang="de-DE" dirty="0">
                <a:latin typeface="Arial Narrow" panose="020B0606020202030204" pitchFamily="34" charset="0"/>
              </a:rPr>
              <a:t>Mainz School </a:t>
            </a:r>
            <a:r>
              <a:rPr lang="de-DE" dirty="0" err="1">
                <a:latin typeface="Arial Narrow" panose="020B0606020202030204" pitchFamily="34" charset="0"/>
              </a:rPr>
              <a:t>of</a:t>
            </a:r>
            <a:r>
              <a:rPr lang="de-DE" dirty="0">
                <a:latin typeface="Arial Narrow" panose="020B0606020202030204" pitchFamily="34" charset="0"/>
              </a:rPr>
              <a:t> Music </a:t>
            </a:r>
          </a:p>
          <a:p>
            <a:pPr lvl="1"/>
            <a:r>
              <a:rPr lang="de-DE" dirty="0">
                <a:latin typeface="Arial Narrow" panose="020B0606020202030204" pitchFamily="34" charset="0"/>
              </a:rPr>
              <a:t>Mainz Academy </a:t>
            </a:r>
            <a:r>
              <a:rPr lang="de-DE" dirty="0" err="1">
                <a:latin typeface="Arial Narrow" panose="020B0606020202030204" pitchFamily="34" charset="0"/>
              </a:rPr>
              <a:t>of</a:t>
            </a:r>
            <a:r>
              <a:rPr lang="de-DE" dirty="0">
                <a:latin typeface="Arial Narrow" panose="020B0606020202030204" pitchFamily="34" charset="0"/>
              </a:rPr>
              <a:t> Fine Arts</a:t>
            </a:r>
          </a:p>
          <a:p>
            <a:pPr lvl="1"/>
            <a:endParaRPr lang="de-DE" i="1" dirty="0">
              <a:latin typeface="Arial Narrow" panose="020B0606020202030204" pitchFamily="34" charset="0"/>
            </a:endParaRPr>
          </a:p>
          <a:p>
            <a:pPr marL="0" lvl="1" indent="0">
              <a:buNone/>
            </a:pPr>
            <a:r>
              <a:rPr lang="de-DE" sz="1600" i="1" dirty="0">
                <a:latin typeface="Arial Narrow" panose="020B0606020202030204" pitchFamily="34" charset="0"/>
              </a:rPr>
              <a:t>Faculty 06 </a:t>
            </a:r>
            <a:r>
              <a:rPr lang="de-DE" sz="1600" i="1" dirty="0" err="1">
                <a:latin typeface="Arial Narrow" panose="020B0606020202030204" pitchFamily="34" charset="0"/>
              </a:rPr>
              <a:t>is</a:t>
            </a:r>
            <a:r>
              <a:rPr lang="de-DE" sz="1600" i="1" dirty="0">
                <a:latin typeface="Arial Narrow" panose="020B060602020203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</a:rPr>
              <a:t>located</a:t>
            </a:r>
            <a:r>
              <a:rPr lang="de-DE" sz="1600" i="1" dirty="0">
                <a:latin typeface="Arial Narrow" panose="020B0606020202030204" pitchFamily="34" charset="0"/>
              </a:rPr>
              <a:t> in Germersheim, </a:t>
            </a:r>
            <a:r>
              <a:rPr lang="de-DE" sz="1600" i="1" dirty="0" err="1">
                <a:latin typeface="Arial Narrow" panose="020B0606020202030204" pitchFamily="34" charset="0"/>
              </a:rPr>
              <a:t>approximately</a:t>
            </a:r>
            <a:r>
              <a:rPr lang="de-DE" sz="1600" i="1" dirty="0">
                <a:latin typeface="Arial Narrow" panose="020B0606020202030204" pitchFamily="34" charset="0"/>
              </a:rPr>
              <a:t> </a:t>
            </a:r>
          </a:p>
          <a:p>
            <a:pPr marL="0" lvl="1" indent="0">
              <a:buNone/>
            </a:pPr>
            <a:r>
              <a:rPr lang="de-DE" sz="1600" i="1" dirty="0">
                <a:latin typeface="Arial Narrow" panose="020B0606020202030204" pitchFamily="34" charset="0"/>
              </a:rPr>
              <a:t>100 km </a:t>
            </a:r>
            <a:r>
              <a:rPr lang="de-DE" sz="1600" i="1" dirty="0" err="1">
                <a:latin typeface="Arial Narrow" panose="020B0606020202030204" pitchFamily="34" charset="0"/>
              </a:rPr>
              <a:t>away</a:t>
            </a:r>
            <a:r>
              <a:rPr lang="de-DE" sz="1600" i="1" dirty="0">
                <a:latin typeface="Arial Narrow" panose="020B0606020202030204" pitchFamily="34" charset="0"/>
              </a:rPr>
              <a:t> </a:t>
            </a:r>
            <a:r>
              <a:rPr lang="de-DE" sz="1600" i="1" dirty="0" err="1">
                <a:latin typeface="Arial Narrow" panose="020B0606020202030204" pitchFamily="34" charset="0"/>
              </a:rPr>
              <a:t>from</a:t>
            </a:r>
            <a:r>
              <a:rPr lang="de-DE" sz="1600" i="1" dirty="0">
                <a:latin typeface="Arial Narrow" panose="020B0606020202030204" pitchFamily="34" charset="0"/>
              </a:rPr>
              <a:t> Mainz.</a:t>
            </a:r>
            <a:endParaRPr lang="de-DE" sz="1600" dirty="0">
              <a:latin typeface="Arial Narrow" panose="020B0606020202030204" pitchFamily="34" charset="0"/>
            </a:endParaRPr>
          </a:p>
          <a:p>
            <a:endParaRPr lang="de-DE" sz="1400" dirty="0">
              <a:latin typeface="Arial Narrow" panose="020B0606020202030204" pitchFamily="34" charset="0"/>
            </a:endParaRPr>
          </a:p>
          <a:p>
            <a:pPr>
              <a:buNone/>
            </a:pPr>
            <a:r>
              <a:rPr lang="de-DE" sz="1800" dirty="0">
                <a:latin typeface="Arial Narrow" panose="020B0606020202030204" pitchFamily="34" charset="0"/>
              </a:rPr>
              <a:t>	</a:t>
            </a:r>
          </a:p>
          <a:p>
            <a:endParaRPr lang="de-DE" sz="1800" dirty="0">
              <a:latin typeface="Arial Narrow" panose="020B0606020202030204" pitchFamily="34" charset="0"/>
            </a:endParaRP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0" y="274638"/>
            <a:ext cx="9906000" cy="1143000"/>
          </a:xfrm>
          <a:prstGeom prst="rect">
            <a:avLst/>
          </a:prstGeom>
          <a:solidFill>
            <a:srgbClr val="D3A9B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srgbClr val="9A4E6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	</a:t>
            </a:r>
            <a:endParaRPr kumimoji="0" lang="de-DE" sz="3200" b="1" i="1" u="none" strike="noStrike" kern="1200" cap="none" spc="0" normalizeH="0" baseline="0" noProof="0" dirty="0">
              <a:ln>
                <a:noFill/>
              </a:ln>
              <a:solidFill>
                <a:srgbClr val="9A4E61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5068" y="196927"/>
            <a:ext cx="1220711" cy="12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495300" y="1547039"/>
            <a:ext cx="5654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A4E6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STRUCTURE OF JGU </a:t>
            </a:r>
          </a:p>
        </p:txBody>
      </p:sp>
    </p:spTree>
    <p:extLst>
      <p:ext uri="{BB962C8B-B14F-4D97-AF65-F5344CB8AC3E}">
        <p14:creationId xmlns:p14="http://schemas.microsoft.com/office/powerpoint/2010/main" val="273009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74DBA605-6F9E-47F1-818A-AEF20B3D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74" y="790624"/>
            <a:ext cx="6658708" cy="534619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2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</a:rPr>
              <a:t>	 2 – HOW DO I FIND MY COURSES IN                     ?</a:t>
            </a: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81796">
            <a:off x="6653391" y="391973"/>
            <a:ext cx="1398559" cy="9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feld 9"/>
          <p:cNvSpPr txBox="1"/>
          <p:nvPr/>
        </p:nvSpPr>
        <p:spPr>
          <a:xfrm>
            <a:off x="6490291" y="2138999"/>
            <a:ext cx="3504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Select “Course Catalogue”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Select Semester </a:t>
            </a:r>
          </a:p>
          <a:p>
            <a:pPr marL="342900" indent="-342900" algn="just">
              <a:buAutoNum type="arabicPeriod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Select Faculty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5585273" y="1787857"/>
            <a:ext cx="1527554" cy="198273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1436240" y="2242393"/>
            <a:ext cx="606782" cy="427118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1562475" y="3946368"/>
            <a:ext cx="801345" cy="472954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23"/>
          <p:cNvSpPr txBox="1"/>
          <p:nvPr/>
        </p:nvSpPr>
        <p:spPr>
          <a:xfrm>
            <a:off x="6879062" y="1596113"/>
            <a:ext cx="467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Arial Narrow" panose="020B060602020203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3" name="Textfeld 31"/>
          <p:cNvSpPr txBox="1"/>
          <p:nvPr/>
        </p:nvSpPr>
        <p:spPr>
          <a:xfrm>
            <a:off x="1833703" y="3642712"/>
            <a:ext cx="55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Arial Narrow" panose="020B060602020203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4" name="Textfeld 32"/>
          <p:cNvSpPr txBox="1"/>
          <p:nvPr/>
        </p:nvSpPr>
        <p:spPr>
          <a:xfrm>
            <a:off x="1750711" y="2159892"/>
            <a:ext cx="61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hteck 18"/>
          <p:cNvSpPr/>
          <p:nvPr/>
        </p:nvSpPr>
        <p:spPr>
          <a:xfrm>
            <a:off x="6775679" y="4077169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No login necessary!</a:t>
            </a:r>
          </a:p>
        </p:txBody>
      </p:sp>
      <p:sp>
        <p:nvSpPr>
          <p:cNvPr id="20" name="Rechteck 19"/>
          <p:cNvSpPr/>
          <p:nvPr/>
        </p:nvSpPr>
        <p:spPr>
          <a:xfrm>
            <a:off x="6971465" y="5210887"/>
            <a:ext cx="248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You can change languages</a:t>
            </a:r>
          </a:p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in the top right-hand corner.</a:t>
            </a:r>
          </a:p>
        </p:txBody>
      </p:sp>
      <p:sp>
        <p:nvSpPr>
          <p:cNvPr id="21" name="Ellipse 20"/>
          <p:cNvSpPr/>
          <p:nvPr/>
        </p:nvSpPr>
        <p:spPr>
          <a:xfrm>
            <a:off x="6775679" y="3678024"/>
            <a:ext cx="1896742" cy="1141334"/>
          </a:xfrm>
          <a:prstGeom prst="ellipse">
            <a:avLst/>
          </a:prstGeom>
          <a:noFill/>
          <a:ln>
            <a:solidFill>
              <a:srgbClr val="6D6E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351534">
            <a:off x="6421747" y="5283187"/>
            <a:ext cx="501335" cy="50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hteck 21"/>
          <p:cNvSpPr/>
          <p:nvPr/>
        </p:nvSpPr>
        <p:spPr>
          <a:xfrm>
            <a:off x="2716203" y="2011561"/>
            <a:ext cx="363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u="sng" dirty="0">
                <a:latin typeface="Arial Narrow" panose="020B0606020202030204" pitchFamily="34" charset="0"/>
                <a:hlinkClick r:id="rId8"/>
              </a:rPr>
              <a:t>https://jogustine.uni-mainz.de</a:t>
            </a:r>
            <a:endParaRPr lang="de-DE" sz="2400" u="sng" dirty="0">
              <a:latin typeface="Arial Narrow" panose="020B0606020202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89740" y="4132520"/>
            <a:ext cx="188368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= all courses offered by all departments and institutes</a:t>
            </a:r>
            <a:endParaRPr lang="de-DE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6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93311CD-1F26-4618-9337-DE1F24B6E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17" b="1051"/>
          <a:stretch/>
        </p:blipFill>
        <p:spPr>
          <a:xfrm>
            <a:off x="220040" y="2452517"/>
            <a:ext cx="8420100" cy="382458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906000" cy="1143000"/>
          </a:xfrm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/>
          <a:lstStyle/>
          <a:p>
            <a:pPr algn="l">
              <a:defRPr/>
            </a:pPr>
            <a:r>
              <a:rPr lang="de-DE" sz="2800" b="1" dirty="0">
                <a:solidFill>
                  <a:srgbClr val="FCDCE1"/>
                </a:solidFill>
                <a:latin typeface="Arial Narrow"/>
              </a:rPr>
              <a:t>	</a:t>
            </a:r>
            <a:endParaRPr dirty="0">
              <a:solidFill>
                <a:srgbClr val="FCDCE1"/>
              </a:solidFill>
            </a:endParaRPr>
          </a:p>
        </p:txBody>
      </p:sp>
      <p:pic>
        <p:nvPicPr>
          <p:cNvPr id="5" name="Bild 12" descr="JGU_RGB.jp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tertitel 2"/>
          <p:cNvSpPr/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de-DE" sz="1000" dirty="0">
                <a:solidFill>
                  <a:srgbClr val="404040"/>
                </a:solidFill>
                <a:latin typeface="Arial Narrow"/>
                <a:cs typeface="Arial"/>
              </a:rPr>
              <a:t> Johannes Gutenberg Universität Mainz</a:t>
            </a:r>
            <a:endParaRPr dirty="0"/>
          </a:p>
          <a:p>
            <a:pPr>
              <a:spcBef>
                <a:spcPts val="0"/>
              </a:spcBef>
              <a:buFont typeface="Arial"/>
              <a:buNone/>
              <a:defRPr/>
            </a:pPr>
            <a:endParaRPr lang="de-DE" sz="2800" dirty="0">
              <a:solidFill>
                <a:srgbClr val="898989"/>
              </a:solidFill>
              <a:latin typeface="Arial Narrow"/>
            </a:endParaRPr>
          </a:p>
        </p:txBody>
      </p:sp>
      <p:pic>
        <p:nvPicPr>
          <p:cNvPr id="7" name="Grafik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 rot="21259387">
            <a:off x="6175442" y="366275"/>
            <a:ext cx="1398559" cy="9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18"/>
          <p:cNvSpPr/>
          <p:nvPr/>
        </p:nvSpPr>
        <p:spPr bwMode="auto">
          <a:xfrm>
            <a:off x="332397" y="613775"/>
            <a:ext cx="8640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3200" b="1" dirty="0">
                <a:solidFill>
                  <a:srgbClr val="C4122F"/>
                </a:solidFill>
                <a:latin typeface="Arial Narrow"/>
                <a:ea typeface="Times New Roman"/>
                <a:cs typeface="Garamond"/>
              </a:rPr>
              <a:t>2- </a:t>
            </a:r>
            <a:r>
              <a:rPr lang="de-DE" sz="32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</a:rPr>
              <a:t>HOW DO I FIND MY COURSES IN                  </a:t>
            </a:r>
            <a:r>
              <a:rPr lang="de-DE" sz="3200" b="1" dirty="0">
                <a:solidFill>
                  <a:srgbClr val="C4122F"/>
                </a:solidFill>
                <a:latin typeface="Arial Narrow"/>
                <a:ea typeface="Times New Roman"/>
                <a:cs typeface="Garamond"/>
              </a:rPr>
              <a:t>?                 </a:t>
            </a:r>
            <a:r>
              <a:rPr lang="de-DE" sz="3200" b="1" dirty="0">
                <a:solidFill>
                  <a:srgbClr val="6D6E71"/>
                </a:solidFill>
                <a:latin typeface="Arial Narrow"/>
                <a:ea typeface="Times New Roman"/>
              </a:rPr>
              <a:t> </a:t>
            </a:r>
            <a:endParaRPr lang="de-DE" sz="3200" dirty="0"/>
          </a:p>
        </p:txBody>
      </p:sp>
      <p:sp>
        <p:nvSpPr>
          <p:cNvPr id="11" name="Rechteck 20"/>
          <p:cNvSpPr/>
          <p:nvPr/>
        </p:nvSpPr>
        <p:spPr bwMode="auto">
          <a:xfrm>
            <a:off x="293882" y="1516362"/>
            <a:ext cx="96121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Arial Narrow"/>
              </a:rPr>
              <a:t>Option A:</a:t>
            </a:r>
            <a:br>
              <a:rPr lang="en-GB" sz="2000" dirty="0">
                <a:latin typeface="Arial Narrow"/>
              </a:rPr>
            </a:br>
            <a:r>
              <a:rPr lang="en-GB" sz="2000" dirty="0">
                <a:latin typeface="Arial Narrow"/>
              </a:rPr>
              <a:t>You can use the </a:t>
            </a:r>
            <a:r>
              <a:rPr lang="en-GB" sz="2000" u="sng" dirty="0">
                <a:latin typeface="Arial Narrow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SEARCH</a:t>
            </a:r>
            <a:r>
              <a:rPr lang="en-GB" sz="2000" dirty="0">
                <a:latin typeface="Arial Narrow"/>
              </a:rPr>
              <a:t> function in JOGU-</a:t>
            </a:r>
            <a:r>
              <a:rPr lang="en-GB" sz="2000" dirty="0" err="1">
                <a:latin typeface="Arial Narrow"/>
              </a:rPr>
              <a:t>StINe</a:t>
            </a:r>
            <a:r>
              <a:rPr lang="en-GB" sz="2000" dirty="0">
                <a:latin typeface="Arial Narrow"/>
              </a:rPr>
              <a:t> to search for specific courses:</a:t>
            </a:r>
          </a:p>
          <a:p>
            <a:pPr>
              <a:defRPr/>
            </a:pPr>
            <a:r>
              <a:rPr lang="de-DE" dirty="0"/>
              <a:t> </a:t>
            </a:r>
            <a:endParaRPr dirty="0"/>
          </a:p>
        </p:txBody>
      </p:sp>
      <p:cxnSp>
        <p:nvCxnSpPr>
          <p:cNvPr id="12" name="Gerade Verbindung mit Pfeil 22"/>
          <p:cNvCxnSpPr>
            <a:cxnSpLocks/>
            <a:stCxn id="16" idx="0"/>
          </p:cNvCxnSpPr>
          <p:nvPr/>
        </p:nvCxnSpPr>
        <p:spPr bwMode="auto">
          <a:xfrm flipV="1">
            <a:off x="6384925" y="5161848"/>
            <a:ext cx="845184" cy="6407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24"/>
          <p:cNvCxnSpPr>
            <a:cxnSpLocks/>
          </p:cNvCxnSpPr>
          <p:nvPr/>
        </p:nvCxnSpPr>
        <p:spPr bwMode="auto">
          <a:xfrm flipH="1" flipV="1">
            <a:off x="8307570" y="2923300"/>
            <a:ext cx="665140" cy="1006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25"/>
          <p:cNvCxnSpPr>
            <a:cxnSpLocks/>
          </p:cNvCxnSpPr>
          <p:nvPr/>
        </p:nvCxnSpPr>
        <p:spPr bwMode="auto">
          <a:xfrm flipV="1">
            <a:off x="543426" y="3743523"/>
            <a:ext cx="0" cy="1771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34"/>
          <p:cNvSpPr/>
          <p:nvPr/>
        </p:nvSpPr>
        <p:spPr bwMode="auto">
          <a:xfrm>
            <a:off x="0" y="5514963"/>
            <a:ext cx="2828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Arial Narrow"/>
              </a:rPr>
              <a:t>1.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Select faculty or other search criteria </a:t>
            </a:r>
            <a:endParaRPr dirty="0"/>
          </a:p>
        </p:txBody>
      </p:sp>
      <p:sp>
        <p:nvSpPr>
          <p:cNvPr id="16" name="Rechteck 37"/>
          <p:cNvSpPr/>
          <p:nvPr/>
        </p:nvSpPr>
        <p:spPr bwMode="auto">
          <a:xfrm>
            <a:off x="5692774" y="5802556"/>
            <a:ext cx="13843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Arial Narrow"/>
              </a:rPr>
              <a:t>2.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Show digital offers </a:t>
            </a:r>
            <a:endParaRPr dirty="0"/>
          </a:p>
        </p:txBody>
      </p:sp>
      <p:sp>
        <p:nvSpPr>
          <p:cNvPr id="17" name="Rechteck 38"/>
          <p:cNvSpPr/>
          <p:nvPr/>
        </p:nvSpPr>
        <p:spPr bwMode="auto">
          <a:xfrm>
            <a:off x="8562927" y="4031276"/>
            <a:ext cx="13843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>
                <a:latin typeface="Arial Narrow"/>
              </a:rPr>
              <a:t>3. </a:t>
            </a:r>
            <a:r>
              <a:rPr lang="en-GB" sz="2000" dirty="0">
                <a:solidFill>
                  <a:srgbClr val="000000"/>
                </a:solidFill>
                <a:latin typeface="Roboto" panose="02000000000000000000" pitchFamily="2" charset="0"/>
              </a:rPr>
              <a:t>S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earch</a:t>
            </a:r>
            <a:endParaRPr dirty="0"/>
          </a:p>
        </p:txBody>
      </p:sp>
      <p:sp>
        <p:nvSpPr>
          <p:cNvPr id="18" name="Rechteck 15"/>
          <p:cNvSpPr/>
          <p:nvPr/>
        </p:nvSpPr>
        <p:spPr bwMode="auto">
          <a:xfrm rot="643876">
            <a:off x="8292266" y="1656311"/>
            <a:ext cx="1238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No login necessary!</a:t>
            </a:r>
          </a:p>
        </p:txBody>
      </p:sp>
      <p:sp>
        <p:nvSpPr>
          <p:cNvPr id="19" name="Ellipse 16"/>
          <p:cNvSpPr/>
          <p:nvPr/>
        </p:nvSpPr>
        <p:spPr bwMode="auto">
          <a:xfrm rot="643876">
            <a:off x="8002604" y="1482903"/>
            <a:ext cx="1853453" cy="1002488"/>
          </a:xfrm>
          <a:prstGeom prst="ellipse">
            <a:avLst/>
          </a:prstGeom>
          <a:noFill/>
          <a:ln>
            <a:solidFill>
              <a:srgbClr val="6D6E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0170D8A4-B4E2-4B5C-95E8-4C17C9F9D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218"/>
          <a:stretch/>
        </p:blipFill>
        <p:spPr>
          <a:xfrm>
            <a:off x="284307" y="2230872"/>
            <a:ext cx="6658708" cy="4639538"/>
          </a:xfrm>
          <a:prstGeom prst="rect">
            <a:avLst/>
          </a:prstGeom>
        </p:spPr>
      </p:pic>
      <p:sp>
        <p:nvSpPr>
          <p:cNvPr id="5" name="Rechteck 15"/>
          <p:cNvSpPr/>
          <p:nvPr/>
        </p:nvSpPr>
        <p:spPr bwMode="auto">
          <a:xfrm rot="507307">
            <a:off x="7566036" y="5012306"/>
            <a:ext cx="13483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No login necessary!</a:t>
            </a:r>
          </a:p>
        </p:txBody>
      </p:sp>
      <p:sp>
        <p:nvSpPr>
          <p:cNvPr id="6" name="Titel 3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CDCE1"/>
          </a:solidFill>
        </p:spPr>
        <p:txBody>
          <a:bodyPr vert="horz" lIns="91440" tIns="45720" rIns="91440" bIns="45720" rtlCol="0" anchor="ctr"/>
          <a:lstStyle/>
          <a:p>
            <a:pPr algn="l">
              <a:defRPr/>
            </a:pPr>
            <a:r>
              <a:rPr lang="de-DE" sz="2800" b="1">
                <a:solidFill>
                  <a:srgbClr val="9A4E61"/>
                </a:solidFill>
                <a:latin typeface="Arial Narrow"/>
              </a:rPr>
              <a:t>	</a:t>
            </a:r>
            <a:endParaRPr/>
          </a:p>
        </p:txBody>
      </p:sp>
      <p:pic>
        <p:nvPicPr>
          <p:cNvPr id="7" name="Bild 12" descr="JGU_RGB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ntertitel 2"/>
          <p:cNvSpPr/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Font typeface="Arial"/>
              <a:buNone/>
              <a:defRPr/>
            </a:pPr>
            <a:r>
              <a:rPr lang="de-DE" sz="1000">
                <a:solidFill>
                  <a:srgbClr val="404040"/>
                </a:solidFill>
                <a:latin typeface="Arial Narrow"/>
                <a:cs typeface="Arial"/>
              </a:rPr>
              <a:t> Johannes Gutenberg Universität Mainz</a:t>
            </a:r>
            <a:endParaRPr/>
          </a:p>
          <a:p>
            <a:pPr>
              <a:spcBef>
                <a:spcPts val="0"/>
              </a:spcBef>
              <a:buFont typeface="Arial"/>
              <a:buNone/>
              <a:defRPr/>
            </a:pPr>
            <a:endParaRPr lang="de-DE" sz="2800">
              <a:solidFill>
                <a:srgbClr val="898989"/>
              </a:solidFill>
              <a:latin typeface="Arial Narrow"/>
            </a:endParaRPr>
          </a:p>
        </p:txBody>
      </p:sp>
      <p:pic>
        <p:nvPicPr>
          <p:cNvPr id="9" name="Grafik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126503" y="6230726"/>
            <a:ext cx="1026989" cy="416347"/>
          </a:xfrm>
          <a:prstGeom prst="rect">
            <a:avLst/>
          </a:prstGeom>
        </p:spPr>
      </p:pic>
      <p:sp>
        <p:nvSpPr>
          <p:cNvPr id="10" name="Textfeld 9"/>
          <p:cNvSpPr>
            <a:spLocks/>
          </p:cNvSpPr>
          <p:nvPr/>
        </p:nvSpPr>
        <p:spPr bwMode="auto">
          <a:xfrm>
            <a:off x="6928348" y="2230872"/>
            <a:ext cx="35998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GB" sz="2000" dirty="0">
                <a:latin typeface="Arial Narrow"/>
                <a:cs typeface="Arial"/>
              </a:rPr>
              <a:t>1. Select "Course catalogue" </a:t>
            </a:r>
          </a:p>
          <a:p>
            <a:pPr algn="just">
              <a:defRPr/>
            </a:pPr>
            <a:r>
              <a:rPr lang="en-GB" sz="2000" dirty="0">
                <a:latin typeface="Arial Narrow"/>
                <a:cs typeface="Arial"/>
              </a:rPr>
              <a:t>2. Select semester </a:t>
            </a:r>
          </a:p>
          <a:p>
            <a:pPr algn="just">
              <a:defRPr/>
            </a:pPr>
            <a:r>
              <a:rPr lang="en-GB" sz="2000" dirty="0">
                <a:latin typeface="Arial Narrow"/>
                <a:cs typeface="Arial"/>
              </a:rPr>
              <a:t>3.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Select Faculty</a:t>
            </a:r>
            <a:endParaRPr lang="en-GB" sz="2000" dirty="0">
              <a:latin typeface="Arial Narrow"/>
              <a:cs typeface="Arial"/>
            </a:endParaRPr>
          </a:p>
          <a:p>
            <a:pPr algn="just"/>
            <a:r>
              <a:rPr lang="de-DE" sz="2000" dirty="0">
                <a:latin typeface="Arial Narrow" panose="020B0606020202030204" pitchFamily="34" charset="0"/>
              </a:rPr>
              <a:t>4. Select subject (Fach)</a:t>
            </a:r>
          </a:p>
          <a:p>
            <a:pPr algn="just"/>
            <a:r>
              <a:rPr lang="de-DE" sz="2000" dirty="0">
                <a:latin typeface="Arial Narrow" panose="020B0606020202030204" pitchFamily="34" charset="0"/>
              </a:rPr>
              <a:t>5. Select type of course</a:t>
            </a:r>
          </a:p>
        </p:txBody>
      </p:sp>
      <p:cxnSp>
        <p:nvCxnSpPr>
          <p:cNvPr id="11" name="Gerade Verbindung mit Pfeil 28"/>
          <p:cNvCxnSpPr>
            <a:cxnSpLocks/>
          </p:cNvCxnSpPr>
          <p:nvPr/>
        </p:nvCxnSpPr>
        <p:spPr bwMode="auto">
          <a:xfrm flipH="1" flipV="1">
            <a:off x="5805790" y="2627738"/>
            <a:ext cx="841522" cy="648109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29"/>
          <p:cNvCxnSpPr>
            <a:cxnSpLocks/>
          </p:cNvCxnSpPr>
          <p:nvPr/>
        </p:nvCxnSpPr>
        <p:spPr bwMode="auto">
          <a:xfrm flipH="1" flipV="1">
            <a:off x="1850377" y="2934623"/>
            <a:ext cx="509031" cy="510620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30"/>
          <p:cNvCxnSpPr>
            <a:cxnSpLocks/>
          </p:cNvCxnSpPr>
          <p:nvPr/>
        </p:nvCxnSpPr>
        <p:spPr bwMode="auto">
          <a:xfrm>
            <a:off x="1464282" y="3682543"/>
            <a:ext cx="930366" cy="955099"/>
          </a:xfrm>
          <a:prstGeom prst="straightConnector1">
            <a:avLst/>
          </a:prstGeom>
          <a:ln>
            <a:solidFill>
              <a:srgbClr val="6D6E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23"/>
          <p:cNvSpPr>
            <a:spLocks/>
          </p:cNvSpPr>
          <p:nvPr/>
        </p:nvSpPr>
        <p:spPr bwMode="auto">
          <a:xfrm>
            <a:off x="5717520" y="2938441"/>
            <a:ext cx="509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>
                <a:latin typeface="Arial Narrow"/>
                <a:cs typeface="Arial"/>
              </a:rPr>
              <a:t>1.</a:t>
            </a:r>
            <a:endParaRPr/>
          </a:p>
        </p:txBody>
      </p:sp>
      <p:sp>
        <p:nvSpPr>
          <p:cNvPr id="15" name="Textfeld 31"/>
          <p:cNvSpPr>
            <a:spLocks/>
          </p:cNvSpPr>
          <p:nvPr/>
        </p:nvSpPr>
        <p:spPr bwMode="auto">
          <a:xfrm>
            <a:off x="1719181" y="3564425"/>
            <a:ext cx="601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>
                <a:latin typeface="Arial Narrow"/>
                <a:cs typeface="Arial"/>
              </a:rPr>
              <a:t>3.</a:t>
            </a:r>
            <a:endParaRPr/>
          </a:p>
        </p:txBody>
      </p:sp>
      <p:sp>
        <p:nvSpPr>
          <p:cNvPr id="16" name="Textfeld 32"/>
          <p:cNvSpPr>
            <a:spLocks/>
          </p:cNvSpPr>
          <p:nvPr/>
        </p:nvSpPr>
        <p:spPr bwMode="auto">
          <a:xfrm>
            <a:off x="1566576" y="2892592"/>
            <a:ext cx="67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b="1">
                <a:latin typeface="Arial Narrow"/>
                <a:cs typeface="Arial"/>
              </a:rPr>
              <a:t>2</a:t>
            </a:r>
            <a:r>
              <a:rPr lang="de-DE" sz="2000">
                <a:latin typeface="Arial Narrow"/>
                <a:cs typeface="Arial"/>
              </a:rPr>
              <a:t>.</a:t>
            </a:r>
            <a:endParaRPr/>
          </a:p>
        </p:txBody>
      </p:sp>
      <p:sp>
        <p:nvSpPr>
          <p:cNvPr id="17" name="Ellipse 16"/>
          <p:cNvSpPr/>
          <p:nvPr/>
        </p:nvSpPr>
        <p:spPr bwMode="auto">
          <a:xfrm rot="507307">
            <a:off x="7243594" y="4698448"/>
            <a:ext cx="1993252" cy="1321133"/>
          </a:xfrm>
          <a:prstGeom prst="ellipse">
            <a:avLst/>
          </a:prstGeom>
          <a:noFill/>
          <a:ln>
            <a:solidFill>
              <a:srgbClr val="6D6E7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Rechteck 19"/>
          <p:cNvSpPr/>
          <p:nvPr/>
        </p:nvSpPr>
        <p:spPr bwMode="auto">
          <a:xfrm>
            <a:off x="2646459" y="1769207"/>
            <a:ext cx="3632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u="sng">
                <a:latin typeface="Arial Narrow"/>
                <a:hlinkClick r:id="rId5" tooltip="https://jogustine.uni-mainz.de/"/>
              </a:rPr>
              <a:t>https://jogustine.uni-mainz.de</a:t>
            </a:r>
            <a:endParaRPr lang="de-DE" sz="2400" u="sng">
              <a:latin typeface="Arial Narrow"/>
            </a:endParaRPr>
          </a:p>
        </p:txBody>
      </p:sp>
      <p:sp>
        <p:nvSpPr>
          <p:cNvPr id="20" name="Textfeld 9"/>
          <p:cNvSpPr>
            <a:spLocks/>
          </p:cNvSpPr>
          <p:nvPr/>
        </p:nvSpPr>
        <p:spPr bwMode="auto">
          <a:xfrm>
            <a:off x="165100" y="1421299"/>
            <a:ext cx="8859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de-DE" sz="2000" dirty="0">
                <a:latin typeface="Arial Narrow"/>
                <a:cs typeface="Arial"/>
              </a:rPr>
              <a:t>Option B: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You can also click through to </a:t>
            </a:r>
            <a:r>
              <a:rPr lang="en-GB" sz="2000" dirty="0">
                <a:solidFill>
                  <a:srgbClr val="000000"/>
                </a:solidFill>
                <a:latin typeface="Roboto" panose="02000000000000000000" pitchFamily="2" charset="0"/>
              </a:rPr>
              <a:t>specific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courses: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0" y="274638"/>
            <a:ext cx="9906000" cy="1143000"/>
          </a:xfrm>
          <a:solidFill>
            <a:srgbClr val="FCDCE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de-DE" sz="3200" b="1" dirty="0">
                <a:solidFill>
                  <a:srgbClr val="C4122F"/>
                </a:solidFill>
                <a:latin typeface="Arial Narrow" panose="020B0606020202030204" pitchFamily="34" charset="0"/>
                <a:ea typeface="Times New Roman" charset="0"/>
              </a:rPr>
              <a:t>	</a:t>
            </a:r>
          </a:p>
        </p:txBody>
      </p:sp>
      <p:pic>
        <p:nvPicPr>
          <p:cNvPr id="9" name="Bild 12" descr="JGU_RG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6400" y="6248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Untertitel 2"/>
          <p:cNvSpPr>
            <a:spLocks/>
          </p:cNvSpPr>
          <p:nvPr/>
        </p:nvSpPr>
        <p:spPr bwMode="auto">
          <a:xfrm>
            <a:off x="165100" y="6477000"/>
            <a:ext cx="470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de-DE" sz="1000" dirty="0">
                <a:solidFill>
                  <a:srgbClr val="404040"/>
                </a:solidFill>
                <a:latin typeface="Arial Narrow" panose="020B0606020202030204" pitchFamily="34" charset="0"/>
                <a:cs typeface="Arial"/>
              </a:rPr>
              <a:t> Johannes Gutenberg Universität Mainz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de-DE" sz="2800" dirty="0">
              <a:solidFill>
                <a:srgbClr val="898989"/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03" y="6230726"/>
            <a:ext cx="1026989" cy="41634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81796">
            <a:off x="7940716" y="404656"/>
            <a:ext cx="1398559" cy="95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18090" t="42964" r="44688" b="28921"/>
          <a:stretch/>
        </p:blipFill>
        <p:spPr bwMode="auto">
          <a:xfrm>
            <a:off x="56243" y="2266467"/>
            <a:ext cx="7056744" cy="357479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0426" y="4427604"/>
            <a:ext cx="713337" cy="7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165100" y="1417638"/>
            <a:ext cx="898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= </a:t>
            </a:r>
            <a:r>
              <a:rPr lang="de-DE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Result</a:t>
            </a:r>
            <a:r>
              <a:rPr lang="de-DE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: List of courses available</a:t>
            </a:r>
          </a:p>
          <a:p>
            <a:pPr lvl="0" algn="just"/>
            <a:r>
              <a:rPr lang="en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You can find further details in the course descriptions by clicking on the course </a:t>
            </a:r>
            <a:endParaRPr lang="de-DE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hteck 12">
            <a:extLst>
              <a:ext uri="{FF2B5EF4-FFF2-40B4-BE49-F238E27FC236}">
                <a16:creationId xmlns:a16="http://schemas.microsoft.com/office/drawing/2014/main" id="{381BC51B-5F38-4122-92FC-817AEAE888BD}"/>
              </a:ext>
            </a:extLst>
          </p:cNvPr>
          <p:cNvSpPr/>
          <p:nvPr/>
        </p:nvSpPr>
        <p:spPr bwMode="auto">
          <a:xfrm>
            <a:off x="7337194" y="3670293"/>
            <a:ext cx="1957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All digital events are marked with </a:t>
            </a:r>
            <a:endParaRPr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27034B8-546F-48E6-93AE-39188DA97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7934" t="53376" r="91622" b="44827"/>
          <a:stretch/>
        </p:blipFill>
        <p:spPr bwMode="auto">
          <a:xfrm>
            <a:off x="8989620" y="3978071"/>
            <a:ext cx="304800" cy="3855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B183943-EE00-41CF-8B89-EAF0F1F5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8650523" y="2438189"/>
            <a:ext cx="1113133" cy="11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8927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C4122F"/>
      </a:lt2>
      <a:accent1>
        <a:srgbClr val="8A9B79"/>
      </a:accent1>
      <a:accent2>
        <a:srgbClr val="B4B853"/>
      </a:accent2>
      <a:accent3>
        <a:srgbClr val="9BBB59"/>
      </a:accent3>
      <a:accent4>
        <a:srgbClr val="457E55"/>
      </a:accent4>
      <a:accent5>
        <a:srgbClr val="9F4E7B"/>
      </a:accent5>
      <a:accent6>
        <a:srgbClr val="00A7D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2068</Words>
  <Application>Microsoft Office PowerPoint</Application>
  <PresentationFormat>A4-Papier (210 x 297 mm)</PresentationFormat>
  <Paragraphs>364</Paragraphs>
  <Slides>27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Garamond</vt:lpstr>
      <vt:lpstr>Roboto</vt:lpstr>
      <vt:lpstr>Symbol</vt:lpstr>
      <vt:lpstr>Wingdings</vt:lpstr>
      <vt:lpstr>Office-Design</vt:lpstr>
      <vt:lpstr>  Welcome to your studies at JGU  </vt:lpstr>
      <vt:lpstr> 1 – INTRODUCTION</vt:lpstr>
      <vt:lpstr> </vt:lpstr>
      <vt:lpstr> </vt:lpstr>
      <vt:lpstr>PowerPoint-Präsentation</vt:lpstr>
      <vt:lpstr>  2 – HOW DO I FIND MY COURSES IN                     ?</vt:lpstr>
      <vt:lpstr> </vt:lpstr>
      <vt:lpstr> </vt:lpstr>
      <vt:lpstr> </vt:lpstr>
      <vt:lpstr> </vt:lpstr>
      <vt:lpstr>PowerPoint-Präsentation</vt:lpstr>
      <vt:lpstr>PowerPoint-Präsentation</vt:lpstr>
      <vt:lpstr> GUTENBERG INTERNATIONAL SCHOOL</vt:lpstr>
      <vt:lpstr> GUTENBERG INTERNATIONAL SCHOOL</vt:lpstr>
      <vt:lpstr>PowerPoint-Präsentation</vt:lpstr>
      <vt:lpstr> GUTENBERG INTERNATIONAL SCHOOL</vt:lpstr>
      <vt:lpstr>PowerPoint-Präsentation</vt:lpstr>
      <vt:lpstr>PowerPoint-Präsentation</vt:lpstr>
      <vt:lpstr>  4 – HOW DO I REGISTER FOR COURSES?</vt:lpstr>
      <vt:lpstr> </vt:lpstr>
      <vt:lpstr> </vt:lpstr>
      <vt:lpstr> </vt:lpstr>
      <vt:lpstr> </vt:lpstr>
      <vt:lpstr> </vt:lpstr>
      <vt:lpstr>PowerPoint-Präsentation</vt:lpstr>
      <vt:lpstr>PowerPoint-Präsentation</vt:lpstr>
      <vt:lpstr> </vt:lpstr>
    </vt:vector>
  </TitlesOfParts>
  <Company>Peakom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fd fds</dc:creator>
  <cp:lastModifiedBy>Weik, Thomas</cp:lastModifiedBy>
  <cp:revision>769</cp:revision>
  <cp:lastPrinted>2019-01-24T10:00:27Z</cp:lastPrinted>
  <dcterms:created xsi:type="dcterms:W3CDTF">2011-08-27T16:08:40Z</dcterms:created>
  <dcterms:modified xsi:type="dcterms:W3CDTF">2021-09-30T16:39:55Z</dcterms:modified>
</cp:coreProperties>
</file>